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875" r:id="rId2"/>
    <p:sldId id="2134807597" r:id="rId3"/>
    <p:sldId id="2134807594" r:id="rId4"/>
    <p:sldId id="2134807599" r:id="rId5"/>
    <p:sldId id="2134807596" r:id="rId6"/>
    <p:sldId id="2134807600" r:id="rId7"/>
    <p:sldId id="2134807590" r:id="rId8"/>
    <p:sldId id="3876" r:id="rId9"/>
    <p:sldId id="2134807598" r:id="rId10"/>
    <p:sldId id="2134807591" r:id="rId11"/>
    <p:sldId id="2134807593" r:id="rId12"/>
    <p:sldId id="213480759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88FC45-8DDD-4B0A-8BB2-3B41B5AF102C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D8F5A-9816-4370-8F39-67A1128D0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94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111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1A223-B114-A0FA-C566-FB8CECEF71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6C65A-38B3-465E-E09C-7C395011F3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523FD-7056-20C3-6AE8-6CA76D028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A4C4F-F1FC-7C7E-CD79-9D1F82AD7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C7CE1-B133-8569-C5D4-C4CA87769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147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63245-B67C-8B70-96B6-FE810A138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1B0FE4-0401-D012-9423-78B6DDF373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B8A9F-815E-B034-B427-9F416A7CF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C4710-F73B-611F-6C44-D2E7A332B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8358A-2DB0-C4EB-C356-04DCD669C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483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A7CA05-01A3-2A62-D6B1-FFAE227E7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6182CD-70D5-4B33-3EC3-F3D210B03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03109-297E-574A-E2DD-510738D13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BB3BD-55A1-BC59-1E23-A8B3E1A2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76A8A-1720-27DF-5C6B-2EE87A20C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66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egular Slid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FE43F9-A371-4B00-895C-47CD9C915D5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34" y="240260"/>
            <a:ext cx="908036" cy="721145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F4834AD-8054-4EC2-94D0-4E9B16B649B0}"/>
              </a:ext>
            </a:extLst>
          </p:cNvPr>
          <p:cNvSpPr/>
          <p:nvPr userDrawn="1"/>
        </p:nvSpPr>
        <p:spPr>
          <a:xfrm>
            <a:off x="1180654" y="247092"/>
            <a:ext cx="45719" cy="648000"/>
          </a:xfrm>
          <a:prstGeom prst="roundRect">
            <a:avLst>
              <a:gd name="adj" fmla="val 50000"/>
            </a:avLst>
          </a:prstGeom>
          <a:solidFill>
            <a:srgbClr val="4AD2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926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D4D79D6-213D-4C6D-B784-7F51ABEAC22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6468" y="425277"/>
            <a:ext cx="8745039" cy="35986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400" b="1">
                <a:solidFill>
                  <a:srgbClr val="4AD2F5"/>
                </a:solidFill>
                <a:latin typeface="+mn-lt"/>
              </a:defRPr>
            </a:lvl1pPr>
          </a:lstStyle>
          <a:p>
            <a:r>
              <a:rPr lang="en-US" dirty="0"/>
              <a:t>Presentation Title Only</a:t>
            </a:r>
            <a:endParaRPr lang="en-AU" dirty="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74E14AC4-F27F-4380-8A32-32419ADC72F7}"/>
              </a:ext>
            </a:extLst>
          </p:cNvPr>
          <p:cNvSpPr txBox="1">
            <a:spLocks/>
          </p:cNvSpPr>
          <p:nvPr userDrawn="1"/>
        </p:nvSpPr>
        <p:spPr>
          <a:xfrm>
            <a:off x="10298896" y="139151"/>
            <a:ext cx="1616826" cy="17429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F5818E1-D27A-41E8-8DF6-C5A1050AF6F5}" type="slidenum">
              <a:rPr lang="en-AU" sz="1474" smtClean="0"/>
              <a:pPr/>
              <a:t>‹#›</a:t>
            </a:fld>
            <a:endParaRPr lang="en-AU" sz="1474" dirty="0"/>
          </a:p>
        </p:txBody>
      </p:sp>
    </p:spTree>
    <p:extLst>
      <p:ext uri="{BB962C8B-B14F-4D97-AF65-F5344CB8AC3E}">
        <p14:creationId xmlns:p14="http://schemas.microsoft.com/office/powerpoint/2010/main" val="2383366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99426-CC09-4FC2-2C8F-29B541112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90752-91F8-D636-2AAE-3C7DD56ED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918B9-3ED9-1F81-B65D-346F1F057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E8C46-66CE-2FA8-AEE1-1F0C66D62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AAF4C-CB83-C23F-565C-35DD552E6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182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AB087-3BFD-3944-ADAA-6B7E2040A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C1FBF-FDFF-1CBA-56A0-3FF35EEEC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7F64D-35F6-E37B-9CCD-74CE8B590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F2163-F4B5-CFDC-B301-CDED1AACA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7E0FC-55DA-3DFD-35D3-42458C7A2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292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87570-5DD0-97DB-AC5F-671D621A5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DEBE5-3410-C25E-33E7-B16D741FC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61EEB8-A491-2097-03C0-AEF3F76AC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A9E1F3-AACA-67B4-EABB-550662950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31E36-ACBD-0449-D478-3246A27BC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CAF4EB-3647-C3A4-D550-3C3B62D95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76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6FE60-76FC-23F2-4FA0-A85D9D4A2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94C19E-FD98-4D5B-A66D-54C9AB865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CC4B1-555E-0680-AE8D-F6C8E795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C91D6D-11C4-88A7-8B03-0F2BE04C5A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841BDC-69B3-F6B5-FB7B-0E7A2D2A5B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C48F4C-5255-4DC7-9D6F-AB14C6DD6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79E453-2560-A571-DEB1-93DAAE1F0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F9470-CCF4-CC90-0351-6A3AB6F3F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796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E5702-3626-AACD-60A9-F37DFCA88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E0BFC-77E5-7400-E322-1670B6A73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FCA701-BD6D-9638-FC0A-8A0CB3F80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C2499F-69CA-B317-1CC0-415890F1C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77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335ADD-B5CD-73E3-933B-F6663F821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58BC62-6208-7AC7-5852-388049246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8E9014-28DC-6B03-D02E-2F2896F0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45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C90A-C985-6A16-5BE3-C258996CE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B0897-4287-BD6C-9638-4531A4F6F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AB2E4C-DA79-A663-819F-4A0D484361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F0888-35F3-E2D7-28C6-2CE61109D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2AE7D0-C455-665B-3BBA-49E95889E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9F8E16-3489-290B-034A-04380BFD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73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20A79-D5CC-81F6-C110-0DBB1C215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721BC2-3E43-5163-4497-E5AF33032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9C57F-4E97-0A21-C89C-B7CE2E5E85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83959-8CA9-8621-85A4-802730790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FAB48-DE96-23B5-423F-08540C5B4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9A3B15-AA86-3631-11A5-8549CA3F5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75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9547A6-81B8-EBE8-B954-A174FC071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309BD-C6B2-0BAA-F8D9-8249977F9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4E0B7-D6E5-2A39-5799-E2EC75252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8D493-428E-4206-84DC-7C39EAF29C63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17ECC-A269-A94A-0DDA-641780ABB9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FE46B-B686-DC95-8DC0-F66EE6799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4EF66-67E6-4AB1-A17C-D054D47F1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343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7166" y="-29753"/>
            <a:ext cx="12226333" cy="6917507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1"/>
          <p:cNvSpPr txBox="1"/>
          <p:nvPr/>
        </p:nvSpPr>
        <p:spPr>
          <a:xfrm>
            <a:off x="6083974" y="1209009"/>
            <a:ext cx="5951795" cy="1304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 sz="5400" b="1" dirty="0" err="1">
                <a:solidFill>
                  <a:schemeClr val="bg1"/>
                </a:solidFill>
              </a:rPr>
              <a:t>Otomasi</a:t>
            </a:r>
            <a:r>
              <a:rPr lang="en-US" sz="5400" b="1" dirty="0">
                <a:solidFill>
                  <a:schemeClr val="bg1"/>
                </a:solidFill>
              </a:rPr>
              <a:t> Proses</a:t>
            </a:r>
            <a:endParaRPr lang="en-US" sz="5400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"/>
          <p:cNvSpPr txBox="1"/>
          <p:nvPr/>
        </p:nvSpPr>
        <p:spPr>
          <a:xfrm>
            <a:off x="6104698" y="2374581"/>
            <a:ext cx="3361075" cy="336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"/>
          <p:cNvSpPr txBox="1"/>
          <p:nvPr/>
        </p:nvSpPr>
        <p:spPr>
          <a:xfrm>
            <a:off x="1271441" y="6472924"/>
            <a:ext cx="9666514" cy="336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Copyright © 2021 PT Mitra Transaksi Indonesia. All rights reserved. This document/proposal or any portion  is confidential, thereof may not be reproduced or used in any manner whatsoever without the express written permission of PT Mitra Transaksi Indonesia.</a:t>
            </a:r>
            <a:endParaRPr/>
          </a:p>
        </p:txBody>
      </p:sp>
      <p:pic>
        <p:nvPicPr>
          <p:cNvPr id="318" name="Google Shape;31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89404" y="695921"/>
            <a:ext cx="2793930" cy="2209677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1"/>
          <p:cNvSpPr/>
          <p:nvPr/>
        </p:nvSpPr>
        <p:spPr>
          <a:xfrm>
            <a:off x="6219929" y="2180490"/>
            <a:ext cx="2903973" cy="45719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9" name="Google Shape;315;p1">
            <a:extLst>
              <a:ext uri="{FF2B5EF4-FFF2-40B4-BE49-F238E27FC236}">
                <a16:creationId xmlns:a16="http://schemas.microsoft.com/office/drawing/2014/main" id="{15064A27-5B4F-6E26-8269-0E73FD54EF6F}"/>
              </a:ext>
            </a:extLst>
          </p:cNvPr>
          <p:cNvSpPr txBox="1"/>
          <p:nvPr/>
        </p:nvSpPr>
        <p:spPr>
          <a:xfrm>
            <a:off x="1876291" y="3831055"/>
            <a:ext cx="8439417" cy="552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-US" sz="3200" b="1" dirty="0" err="1">
                <a:solidFill>
                  <a:schemeClr val="lt1"/>
                </a:solidFill>
              </a:rPr>
              <a:t>Rekon</a:t>
            </a:r>
            <a:r>
              <a:rPr lang="en-US" sz="3200" b="1" dirty="0">
                <a:solidFill>
                  <a:schemeClr val="lt1"/>
                </a:solidFill>
              </a:rPr>
              <a:t> Vendor</a:t>
            </a:r>
            <a:endParaRPr lang="en-US" sz="32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Rekon</a:t>
            </a:r>
            <a:r>
              <a:rPr lang="en-US" dirty="0"/>
              <a:t> Vendor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6E2343-0909-E30C-BEC0-B5AAA2F9EEF9}"/>
              </a:ext>
            </a:extLst>
          </p:cNvPr>
          <p:cNvSpPr/>
          <p:nvPr/>
        </p:nvSpPr>
        <p:spPr>
          <a:xfrm>
            <a:off x="157153" y="1570231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Query Data</a:t>
            </a:r>
          </a:p>
          <a:p>
            <a:pPr algn="ctr"/>
            <a:r>
              <a:rPr lang="en-US" sz="1100" dirty="0"/>
              <a:t>(Mas </a:t>
            </a:r>
            <a:r>
              <a:rPr lang="en-US" sz="1100" dirty="0" err="1"/>
              <a:t>Muwsa</a:t>
            </a:r>
            <a:r>
              <a:rPr lang="en-US" sz="1100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6A68DD-DB7D-78E6-D015-7BEB5AB7E8F8}"/>
              </a:ext>
            </a:extLst>
          </p:cNvPr>
          <p:cNvSpPr txBox="1"/>
          <p:nvPr/>
        </p:nvSpPr>
        <p:spPr>
          <a:xfrm>
            <a:off x="188172" y="2172834"/>
            <a:ext cx="11933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1. Instalment</a:t>
            </a:r>
          </a:p>
          <a:p>
            <a:r>
              <a:rPr lang="en-US" sz="1000" i="1" dirty="0"/>
              <a:t>2. </a:t>
            </a:r>
            <a:r>
              <a:rPr lang="en-US" sz="1000" i="1" dirty="0" err="1"/>
              <a:t>PullOut</a:t>
            </a:r>
            <a:endParaRPr lang="en-US" sz="1000" i="1" dirty="0"/>
          </a:p>
          <a:p>
            <a:r>
              <a:rPr lang="en-US" sz="1000" i="1" dirty="0"/>
              <a:t>3. Replacement</a:t>
            </a:r>
          </a:p>
          <a:p>
            <a:r>
              <a:rPr lang="en-US" sz="1000" i="1" dirty="0"/>
              <a:t>4. Visit Thermal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935E68-0FA3-BE53-3049-2C17E15553ED}"/>
              </a:ext>
            </a:extLst>
          </p:cNvPr>
          <p:cNvSpPr/>
          <p:nvPr/>
        </p:nvSpPr>
        <p:spPr>
          <a:xfrm>
            <a:off x="3499330" y="1570233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Proses </a:t>
            </a:r>
            <a:r>
              <a:rPr lang="en-US" sz="1100" dirty="0" err="1"/>
              <a:t>Validasi</a:t>
            </a:r>
            <a:endParaRPr lang="en-US" sz="1100" dirty="0"/>
          </a:p>
          <a:p>
            <a:pPr algn="ctr"/>
            <a:r>
              <a:rPr lang="en-US" sz="1100" dirty="0"/>
              <a:t>(</a:t>
            </a:r>
            <a:r>
              <a:rPr lang="en-US" sz="1100" dirty="0" err="1"/>
              <a:t>Mba</a:t>
            </a:r>
            <a:r>
              <a:rPr lang="en-US" sz="1100" dirty="0"/>
              <a:t> </a:t>
            </a:r>
            <a:r>
              <a:rPr lang="en-US" sz="1100" dirty="0" err="1"/>
              <a:t>Ikas</a:t>
            </a:r>
            <a:r>
              <a:rPr lang="en-US" sz="1100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E82A105-B666-78EF-C04D-428E54BCF071}"/>
              </a:ext>
            </a:extLst>
          </p:cNvPr>
          <p:cNvSpPr txBox="1"/>
          <p:nvPr/>
        </p:nvSpPr>
        <p:spPr>
          <a:xfrm>
            <a:off x="0" y="5996226"/>
            <a:ext cx="19214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Note Nominal Test </a:t>
            </a:r>
            <a:r>
              <a:rPr lang="en-US" sz="1000" i="1" dirty="0" err="1"/>
              <a:t>Trx</a:t>
            </a:r>
            <a:r>
              <a:rPr lang="en-US" sz="1000" i="1" dirty="0"/>
              <a:t> :</a:t>
            </a:r>
          </a:p>
          <a:p>
            <a:r>
              <a:rPr lang="en-US" sz="1000" i="1" dirty="0"/>
              <a:t>1. Instalment Rp.12,-</a:t>
            </a:r>
          </a:p>
          <a:p>
            <a:r>
              <a:rPr lang="en-US" sz="1000" i="1" dirty="0"/>
              <a:t>2. Visit &amp; Replacement Rp.13,-</a:t>
            </a:r>
          </a:p>
          <a:p>
            <a:r>
              <a:rPr lang="en-US" sz="1000" i="1" dirty="0"/>
              <a:t>3. Thermal Rp.20,-</a:t>
            </a:r>
          </a:p>
          <a:p>
            <a:r>
              <a:rPr lang="en-US" sz="1000" i="1" dirty="0"/>
              <a:t>4. PM Rp.15,-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45B87C-BEE4-66B9-6B73-D5BC660F7571}"/>
              </a:ext>
            </a:extLst>
          </p:cNvPr>
          <p:cNvSpPr/>
          <p:nvPr/>
        </p:nvSpPr>
        <p:spPr>
          <a:xfrm>
            <a:off x="2562371" y="2476610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1. Look Up </a:t>
            </a:r>
            <a:r>
              <a:rPr lang="en-US" sz="1100" dirty="0" err="1"/>
              <a:t>Kontrak</a:t>
            </a:r>
            <a:r>
              <a:rPr lang="en-US" sz="1100" dirty="0"/>
              <a:t> Vendor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814768-8DB0-2613-971B-F97CB6B61033}"/>
              </a:ext>
            </a:extLst>
          </p:cNvPr>
          <p:cNvSpPr/>
          <p:nvPr/>
        </p:nvSpPr>
        <p:spPr>
          <a:xfrm>
            <a:off x="2524762" y="3173325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2. </a:t>
            </a:r>
            <a:r>
              <a:rPr lang="en-US" sz="1100" dirty="0" err="1"/>
              <a:t>Perhitungan</a:t>
            </a:r>
            <a:r>
              <a:rPr lang="en-US" sz="1100" dirty="0"/>
              <a:t> SLA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D81770-B995-B81C-7571-A4C0E58D89E7}"/>
              </a:ext>
            </a:extLst>
          </p:cNvPr>
          <p:cNvSpPr/>
          <p:nvPr/>
        </p:nvSpPr>
        <p:spPr>
          <a:xfrm>
            <a:off x="2524762" y="3877383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3. </a:t>
            </a:r>
            <a:r>
              <a:rPr lang="en-US" sz="1100" dirty="0" err="1"/>
              <a:t>Validasi</a:t>
            </a:r>
            <a:r>
              <a:rPr lang="en-US" sz="1100" dirty="0"/>
              <a:t> Instalment &amp; Replacement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479423-0CBD-81A0-57F9-8F49500BFA8D}"/>
              </a:ext>
            </a:extLst>
          </p:cNvPr>
          <p:cNvSpPr/>
          <p:nvPr/>
        </p:nvSpPr>
        <p:spPr>
          <a:xfrm>
            <a:off x="2524762" y="4636567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4. </a:t>
            </a:r>
            <a:r>
              <a:rPr lang="en-US" sz="1100" dirty="0" err="1"/>
              <a:t>Validasi</a:t>
            </a:r>
            <a:r>
              <a:rPr lang="en-US" sz="1100" dirty="0"/>
              <a:t> PM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AC78191-4BA6-9995-5FF4-FE7BA34B2948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1552978" y="1855973"/>
            <a:ext cx="1946352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4684C813-42E6-411F-4E97-2789F1CD895B}"/>
              </a:ext>
            </a:extLst>
          </p:cNvPr>
          <p:cNvCxnSpPr>
            <a:cxnSpLocks/>
            <a:stCxn id="6" idx="2"/>
            <a:endCxn id="13" idx="1"/>
          </p:cNvCxnSpPr>
          <p:nvPr/>
        </p:nvCxnSpPr>
        <p:spPr>
          <a:xfrm rot="5400000">
            <a:off x="3077165" y="1626922"/>
            <a:ext cx="605284" cy="1634872"/>
          </a:xfrm>
          <a:prstGeom prst="bentConnector4">
            <a:avLst>
              <a:gd name="adj1" fmla="val 27664"/>
              <a:gd name="adj2" fmla="val 11398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14523867-D00B-A873-46E9-48D5E2626D50}"/>
              </a:ext>
            </a:extLst>
          </p:cNvPr>
          <p:cNvCxnSpPr>
            <a:cxnSpLocks/>
            <a:stCxn id="6" idx="2"/>
            <a:endCxn id="14" idx="1"/>
          </p:cNvCxnSpPr>
          <p:nvPr/>
        </p:nvCxnSpPr>
        <p:spPr>
          <a:xfrm rot="5400000">
            <a:off x="2710004" y="1956475"/>
            <a:ext cx="1301999" cy="1672481"/>
          </a:xfrm>
          <a:prstGeom prst="bentConnector4">
            <a:avLst>
              <a:gd name="adj1" fmla="val 13280"/>
              <a:gd name="adj2" fmla="val 11195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D50499D1-452D-545A-9AFD-0D8884D57A2E}"/>
              </a:ext>
            </a:extLst>
          </p:cNvPr>
          <p:cNvCxnSpPr>
            <a:cxnSpLocks/>
            <a:stCxn id="6" idx="2"/>
            <a:endCxn id="15" idx="1"/>
          </p:cNvCxnSpPr>
          <p:nvPr/>
        </p:nvCxnSpPr>
        <p:spPr>
          <a:xfrm rot="5400000">
            <a:off x="2357975" y="2308504"/>
            <a:ext cx="2006057" cy="1672481"/>
          </a:xfrm>
          <a:prstGeom prst="bentConnector4">
            <a:avLst>
              <a:gd name="adj1" fmla="val 8600"/>
              <a:gd name="adj2" fmla="val 11195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7C0EE219-A69D-E055-12E0-5F3B15BB4B08}"/>
              </a:ext>
            </a:extLst>
          </p:cNvPr>
          <p:cNvCxnSpPr>
            <a:cxnSpLocks/>
            <a:stCxn id="6" idx="2"/>
            <a:endCxn id="16" idx="1"/>
          </p:cNvCxnSpPr>
          <p:nvPr/>
        </p:nvCxnSpPr>
        <p:spPr>
          <a:xfrm rot="5400000">
            <a:off x="1978383" y="2688096"/>
            <a:ext cx="2765241" cy="1672481"/>
          </a:xfrm>
          <a:prstGeom prst="bentConnector4">
            <a:avLst>
              <a:gd name="adj1" fmla="val 6188"/>
              <a:gd name="adj2" fmla="val 11195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0F874DA0-195C-464C-59E7-7205136DC33F}"/>
              </a:ext>
            </a:extLst>
          </p:cNvPr>
          <p:cNvSpPr/>
          <p:nvPr/>
        </p:nvSpPr>
        <p:spPr>
          <a:xfrm>
            <a:off x="6957475" y="3250869"/>
            <a:ext cx="1644169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Data </a:t>
            </a:r>
            <a:r>
              <a:rPr lang="en-US" sz="1100" dirty="0" err="1"/>
              <a:t>Rekon</a:t>
            </a:r>
            <a:endParaRPr lang="en-US" sz="1100" dirty="0"/>
          </a:p>
        </p:txBody>
      </p: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7818C883-2A25-9A17-B792-9F7F1E188716}"/>
              </a:ext>
            </a:extLst>
          </p:cNvPr>
          <p:cNvCxnSpPr>
            <a:cxnSpLocks/>
            <a:stCxn id="6" idx="3"/>
            <a:endCxn id="86" idx="0"/>
          </p:cNvCxnSpPr>
          <p:nvPr/>
        </p:nvCxnSpPr>
        <p:spPr>
          <a:xfrm>
            <a:off x="4895155" y="1855975"/>
            <a:ext cx="2884405" cy="139489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848016C4-F673-1970-4282-C759C95DA145}"/>
              </a:ext>
            </a:extLst>
          </p:cNvPr>
          <p:cNvCxnSpPr>
            <a:cxnSpLocks/>
            <a:stCxn id="86" idx="1"/>
          </p:cNvCxnSpPr>
          <p:nvPr/>
        </p:nvCxnSpPr>
        <p:spPr>
          <a:xfrm rot="10800000">
            <a:off x="4886893" y="1956297"/>
            <a:ext cx="2070582" cy="158031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32EAAE79-0145-74FB-5356-3D3FF84FAA1C}"/>
              </a:ext>
            </a:extLst>
          </p:cNvPr>
          <p:cNvSpPr txBox="1"/>
          <p:nvPr/>
        </p:nvSpPr>
        <p:spPr>
          <a:xfrm>
            <a:off x="6189250" y="1471190"/>
            <a:ext cx="1907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Send To Vendor</a:t>
            </a:r>
          </a:p>
          <a:p>
            <a:pPr algn="ctr"/>
            <a:r>
              <a:rPr lang="en-US" sz="1000" i="1" dirty="0"/>
              <a:t>By Spreadsheet via Email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2D053868-F01D-959A-069A-694B6AC89AE8}"/>
              </a:ext>
            </a:extLst>
          </p:cNvPr>
          <p:cNvSpPr/>
          <p:nvPr/>
        </p:nvSpPr>
        <p:spPr>
          <a:xfrm>
            <a:off x="4614738" y="4397094"/>
            <a:ext cx="1240503" cy="547462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Hasil </a:t>
            </a:r>
            <a:r>
              <a:rPr lang="en-US" sz="1100" dirty="0" err="1"/>
              <a:t>Rekon</a:t>
            </a:r>
            <a:endParaRPr lang="en-US" sz="1100" dirty="0"/>
          </a:p>
          <a:p>
            <a:pPr algn="ctr"/>
            <a:r>
              <a:rPr lang="en-US" sz="1100" dirty="0"/>
              <a:t>(MTI)</a:t>
            </a:r>
          </a:p>
        </p:txBody>
      </p:sp>
      <p:sp>
        <p:nvSpPr>
          <p:cNvPr id="130" name="Diamond 129">
            <a:extLst>
              <a:ext uri="{FF2B5EF4-FFF2-40B4-BE49-F238E27FC236}">
                <a16:creationId xmlns:a16="http://schemas.microsoft.com/office/drawing/2014/main" id="{5738CA84-5700-1FA3-F624-B8DCBAFC3D51}"/>
              </a:ext>
            </a:extLst>
          </p:cNvPr>
          <p:cNvSpPr/>
          <p:nvPr/>
        </p:nvSpPr>
        <p:spPr>
          <a:xfrm>
            <a:off x="6875658" y="4262022"/>
            <a:ext cx="1807802" cy="817606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Kategori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99959A60-A1A0-61AB-9FD1-FBC636BB0F35}"/>
              </a:ext>
            </a:extLst>
          </p:cNvPr>
          <p:cNvSpPr/>
          <p:nvPr/>
        </p:nvSpPr>
        <p:spPr>
          <a:xfrm>
            <a:off x="10168920" y="5225415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Hasil </a:t>
            </a:r>
            <a:r>
              <a:rPr lang="en-US" sz="1100" dirty="0" err="1"/>
              <a:t>Rekon</a:t>
            </a:r>
            <a:endParaRPr lang="en-US" sz="1100" dirty="0"/>
          </a:p>
          <a:p>
            <a:pPr algn="ctr"/>
            <a:r>
              <a:rPr lang="en-US" sz="1100" dirty="0"/>
              <a:t>(Mandiri)</a:t>
            </a:r>
          </a:p>
        </p:txBody>
      </p:sp>
      <p:cxnSp>
        <p:nvCxnSpPr>
          <p:cNvPr id="139" name="Connector: Elbow 138">
            <a:extLst>
              <a:ext uri="{FF2B5EF4-FFF2-40B4-BE49-F238E27FC236}">
                <a16:creationId xmlns:a16="http://schemas.microsoft.com/office/drawing/2014/main" id="{939CEFBB-31F0-F653-5D46-E42365301EF7}"/>
              </a:ext>
            </a:extLst>
          </p:cNvPr>
          <p:cNvCxnSpPr>
            <a:stCxn id="130" idx="3"/>
            <a:endCxn id="134" idx="0"/>
          </p:cNvCxnSpPr>
          <p:nvPr/>
        </p:nvCxnSpPr>
        <p:spPr>
          <a:xfrm>
            <a:off x="8683460" y="4670825"/>
            <a:ext cx="2183373" cy="55459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58910B4B-6808-671B-B90A-6FAA27060DCE}"/>
              </a:ext>
            </a:extLst>
          </p:cNvPr>
          <p:cNvCxnSpPr>
            <a:stCxn id="86" idx="2"/>
            <a:endCxn id="130" idx="0"/>
          </p:cNvCxnSpPr>
          <p:nvPr/>
        </p:nvCxnSpPr>
        <p:spPr>
          <a:xfrm flipH="1">
            <a:off x="7779559" y="3822352"/>
            <a:ext cx="1" cy="4396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Connector: Elbow 147">
            <a:extLst>
              <a:ext uri="{FF2B5EF4-FFF2-40B4-BE49-F238E27FC236}">
                <a16:creationId xmlns:a16="http://schemas.microsoft.com/office/drawing/2014/main" id="{7DF27214-2BBD-2696-6BE1-EFAB0B298783}"/>
              </a:ext>
            </a:extLst>
          </p:cNvPr>
          <p:cNvCxnSpPr>
            <a:cxnSpLocks/>
            <a:stCxn id="134" idx="1"/>
          </p:cNvCxnSpPr>
          <p:nvPr/>
        </p:nvCxnSpPr>
        <p:spPr>
          <a:xfrm rot="10800000">
            <a:off x="4357028" y="2172835"/>
            <a:ext cx="5811892" cy="3338322"/>
          </a:xfrm>
          <a:prstGeom prst="bentConnector3">
            <a:avLst>
              <a:gd name="adj1" fmla="val 9998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>
            <a:extLst>
              <a:ext uri="{FF2B5EF4-FFF2-40B4-BE49-F238E27FC236}">
                <a16:creationId xmlns:a16="http://schemas.microsoft.com/office/drawing/2014/main" id="{43B707C0-2938-CC7A-4D35-A97BFAF09B3C}"/>
              </a:ext>
            </a:extLst>
          </p:cNvPr>
          <p:cNvCxnSpPr>
            <a:cxnSpLocks/>
            <a:stCxn id="130" idx="1"/>
            <a:endCxn id="109" idx="3"/>
          </p:cNvCxnSpPr>
          <p:nvPr/>
        </p:nvCxnSpPr>
        <p:spPr>
          <a:xfrm flipH="1">
            <a:off x="5855241" y="4670825"/>
            <a:ext cx="10204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Connector: Elbow 217">
            <a:extLst>
              <a:ext uri="{FF2B5EF4-FFF2-40B4-BE49-F238E27FC236}">
                <a16:creationId xmlns:a16="http://schemas.microsoft.com/office/drawing/2014/main" id="{62D00120-6AC2-3C6A-876B-CC5A6F25F947}"/>
              </a:ext>
            </a:extLst>
          </p:cNvPr>
          <p:cNvCxnSpPr>
            <a:cxnSpLocks/>
            <a:stCxn id="109" idx="1"/>
          </p:cNvCxnSpPr>
          <p:nvPr/>
        </p:nvCxnSpPr>
        <p:spPr>
          <a:xfrm rot="10800000">
            <a:off x="4474116" y="2183717"/>
            <a:ext cx="140622" cy="2487108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6836FEE-4090-32C4-DFE6-4F54641E75D1}"/>
              </a:ext>
            </a:extLst>
          </p:cNvPr>
          <p:cNvSpPr txBox="1"/>
          <p:nvPr/>
        </p:nvSpPr>
        <p:spPr>
          <a:xfrm>
            <a:off x="5755618" y="3144744"/>
            <a:ext cx="1349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Vendor </a:t>
            </a:r>
            <a:r>
              <a:rPr lang="en-US" sz="1000" i="1" dirty="0" err="1"/>
              <a:t>melakukan</a:t>
            </a:r>
            <a:r>
              <a:rPr lang="en-US" sz="1000" i="1" dirty="0"/>
              <a:t> </a:t>
            </a:r>
            <a:r>
              <a:rPr lang="en-US" sz="1000" i="1" dirty="0" err="1"/>
              <a:t>sanggahan</a:t>
            </a:r>
            <a:endParaRPr lang="en-US" sz="1000" i="1" dirty="0"/>
          </a:p>
        </p:txBody>
      </p:sp>
    </p:spTree>
    <p:extLst>
      <p:ext uri="{BB962C8B-B14F-4D97-AF65-F5344CB8AC3E}">
        <p14:creationId xmlns:p14="http://schemas.microsoft.com/office/powerpoint/2010/main" val="2014328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Rekon</a:t>
            </a:r>
            <a:r>
              <a:rPr lang="en-US" dirty="0"/>
              <a:t> Vendor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534D3AE-A62F-166E-2400-31A2007C99DE}"/>
              </a:ext>
            </a:extLst>
          </p:cNvPr>
          <p:cNvSpPr/>
          <p:nvPr/>
        </p:nvSpPr>
        <p:spPr>
          <a:xfrm>
            <a:off x="271453" y="1474981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Query Data</a:t>
            </a:r>
          </a:p>
          <a:p>
            <a:pPr algn="ctr"/>
            <a:r>
              <a:rPr lang="en-US" sz="1100" dirty="0"/>
              <a:t>(Mas </a:t>
            </a:r>
            <a:r>
              <a:rPr lang="en-US" sz="1100" dirty="0" err="1"/>
              <a:t>Muwsa</a:t>
            </a:r>
            <a:r>
              <a:rPr lang="en-US" sz="1100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F47733-1A5B-85EE-0997-A2DBFE06B126}"/>
              </a:ext>
            </a:extLst>
          </p:cNvPr>
          <p:cNvSpPr/>
          <p:nvPr/>
        </p:nvSpPr>
        <p:spPr>
          <a:xfrm>
            <a:off x="3470319" y="1474983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Proses </a:t>
            </a:r>
            <a:r>
              <a:rPr lang="en-US" sz="1100" dirty="0" err="1"/>
              <a:t>Validasi</a:t>
            </a:r>
            <a:endParaRPr lang="en-US" sz="1100" dirty="0"/>
          </a:p>
          <a:p>
            <a:pPr algn="ctr"/>
            <a:r>
              <a:rPr lang="en-US" sz="1100" dirty="0"/>
              <a:t>(</a:t>
            </a:r>
            <a:r>
              <a:rPr lang="en-US" sz="1100" dirty="0" err="1"/>
              <a:t>Mba</a:t>
            </a:r>
            <a:r>
              <a:rPr lang="en-US" sz="1100" dirty="0"/>
              <a:t> </a:t>
            </a:r>
            <a:r>
              <a:rPr lang="en-US" sz="1100" dirty="0" err="1"/>
              <a:t>Ikas</a:t>
            </a:r>
            <a:r>
              <a:rPr lang="en-US" sz="1100" dirty="0"/>
              <a:t>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54F5B6B-BA3F-C731-29BE-50F7158531C5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1667278" y="1760723"/>
            <a:ext cx="1803041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2A4EC38-0169-92C5-9953-356ED05038A3}"/>
              </a:ext>
            </a:extLst>
          </p:cNvPr>
          <p:cNvSpPr/>
          <p:nvPr/>
        </p:nvSpPr>
        <p:spPr>
          <a:xfrm>
            <a:off x="1865385" y="23379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1. Look Up </a:t>
            </a:r>
            <a:r>
              <a:rPr lang="en-US" sz="1100" dirty="0" err="1"/>
              <a:t>Kontrak</a:t>
            </a:r>
            <a:r>
              <a:rPr lang="en-US" sz="1100" dirty="0"/>
              <a:t> Vendor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086D12-F37B-B8D8-1132-5DC0386F28DC}"/>
              </a:ext>
            </a:extLst>
          </p:cNvPr>
          <p:cNvSpPr/>
          <p:nvPr/>
        </p:nvSpPr>
        <p:spPr>
          <a:xfrm>
            <a:off x="3059028" y="23379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2. </a:t>
            </a:r>
            <a:r>
              <a:rPr lang="en-US" sz="1100" dirty="0" err="1"/>
              <a:t>Perhitungan</a:t>
            </a:r>
            <a:r>
              <a:rPr lang="en-US" sz="1100" dirty="0"/>
              <a:t> SLA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42DD67-B845-675B-A29E-ADFBFA4B9D8C}"/>
              </a:ext>
            </a:extLst>
          </p:cNvPr>
          <p:cNvSpPr/>
          <p:nvPr/>
        </p:nvSpPr>
        <p:spPr>
          <a:xfrm>
            <a:off x="4252671" y="23379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3. </a:t>
            </a:r>
            <a:r>
              <a:rPr lang="en-US" sz="1100" dirty="0" err="1"/>
              <a:t>Validasi</a:t>
            </a:r>
            <a:r>
              <a:rPr lang="en-US" sz="1100" dirty="0"/>
              <a:t> Instalment &amp; Replacement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7A33FA-129F-B4D5-544B-9F10E24D930B}"/>
              </a:ext>
            </a:extLst>
          </p:cNvPr>
          <p:cNvSpPr/>
          <p:nvPr/>
        </p:nvSpPr>
        <p:spPr>
          <a:xfrm>
            <a:off x="5459494" y="23379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4. </a:t>
            </a:r>
            <a:r>
              <a:rPr lang="en-US" sz="1100" dirty="0" err="1"/>
              <a:t>Validasi</a:t>
            </a:r>
            <a:r>
              <a:rPr lang="en-US" sz="1100" dirty="0"/>
              <a:t> PM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A40B3F05-E6FF-7A5A-671B-2D1507964C71}"/>
              </a:ext>
            </a:extLst>
          </p:cNvPr>
          <p:cNvCxnSpPr>
            <a:stCxn id="4" idx="2"/>
            <a:endCxn id="6" idx="0"/>
          </p:cNvCxnSpPr>
          <p:nvPr/>
        </p:nvCxnSpPr>
        <p:spPr>
          <a:xfrm rot="5400000">
            <a:off x="3148381" y="1318073"/>
            <a:ext cx="291458" cy="174824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D681CC8E-E54A-F1AA-872A-82042CE38045}"/>
              </a:ext>
            </a:extLst>
          </p:cNvPr>
          <p:cNvCxnSpPr>
            <a:cxnSpLocks/>
            <a:stCxn id="4" idx="2"/>
            <a:endCxn id="11" idx="0"/>
          </p:cNvCxnSpPr>
          <p:nvPr/>
        </p:nvCxnSpPr>
        <p:spPr>
          <a:xfrm rot="5400000">
            <a:off x="3745202" y="1914894"/>
            <a:ext cx="291458" cy="55460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0F2D9D2D-91BD-4FDB-EB1D-4B11C87B893D}"/>
              </a:ext>
            </a:extLst>
          </p:cNvPr>
          <p:cNvCxnSpPr>
            <a:stCxn id="4" idx="2"/>
            <a:endCxn id="12" idx="0"/>
          </p:cNvCxnSpPr>
          <p:nvPr/>
        </p:nvCxnSpPr>
        <p:spPr>
          <a:xfrm rot="16200000" flipH="1">
            <a:off x="4342023" y="1872674"/>
            <a:ext cx="291458" cy="63904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6E5DCF0B-6AA9-DE44-4D78-927DD6E409A9}"/>
              </a:ext>
            </a:extLst>
          </p:cNvPr>
          <p:cNvCxnSpPr>
            <a:stCxn id="4" idx="2"/>
            <a:endCxn id="13" idx="0"/>
          </p:cNvCxnSpPr>
          <p:nvPr/>
        </p:nvCxnSpPr>
        <p:spPr>
          <a:xfrm rot="16200000" flipH="1">
            <a:off x="4945435" y="1269263"/>
            <a:ext cx="291458" cy="184586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2F493785-7FB2-57D8-6D00-B6ABF8A907BF}"/>
              </a:ext>
            </a:extLst>
          </p:cNvPr>
          <p:cNvSpPr/>
          <p:nvPr/>
        </p:nvSpPr>
        <p:spPr>
          <a:xfrm>
            <a:off x="3470319" y="3204688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Hasil Data </a:t>
            </a:r>
            <a:r>
              <a:rPr lang="en-US" sz="1100" dirty="0" err="1"/>
              <a:t>Rekon</a:t>
            </a:r>
            <a:endParaRPr lang="en-US" sz="1100" dirty="0"/>
          </a:p>
        </p:txBody>
      </p: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7ECD7A64-B3D5-986C-A197-8D85EAB2DDC8}"/>
              </a:ext>
            </a:extLst>
          </p:cNvPr>
          <p:cNvCxnSpPr>
            <a:stCxn id="6" idx="2"/>
            <a:endCxn id="33" idx="0"/>
          </p:cNvCxnSpPr>
          <p:nvPr/>
        </p:nvCxnSpPr>
        <p:spPr>
          <a:xfrm rot="16200000" flipH="1">
            <a:off x="3131117" y="2167573"/>
            <a:ext cx="325984" cy="174824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FF5C66AF-5176-49CC-7347-4FC6A32490B7}"/>
              </a:ext>
            </a:extLst>
          </p:cNvPr>
          <p:cNvCxnSpPr>
            <a:stCxn id="11" idx="2"/>
            <a:endCxn id="33" idx="0"/>
          </p:cNvCxnSpPr>
          <p:nvPr/>
        </p:nvCxnSpPr>
        <p:spPr>
          <a:xfrm rot="16200000" flipH="1">
            <a:off x="3727939" y="2764395"/>
            <a:ext cx="325984" cy="55460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3BCAFD11-5094-FB49-CFC4-497BFBB9162B}"/>
              </a:ext>
            </a:extLst>
          </p:cNvPr>
          <p:cNvCxnSpPr>
            <a:stCxn id="12" idx="2"/>
            <a:endCxn id="33" idx="0"/>
          </p:cNvCxnSpPr>
          <p:nvPr/>
        </p:nvCxnSpPr>
        <p:spPr>
          <a:xfrm rot="5400000">
            <a:off x="4324761" y="2722176"/>
            <a:ext cx="325984" cy="63904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557E1D7D-1CBA-38B9-9252-B212E520F0A7}"/>
              </a:ext>
            </a:extLst>
          </p:cNvPr>
          <p:cNvCxnSpPr>
            <a:stCxn id="13" idx="2"/>
            <a:endCxn id="33" idx="0"/>
          </p:cNvCxnSpPr>
          <p:nvPr/>
        </p:nvCxnSpPr>
        <p:spPr>
          <a:xfrm rot="5400000">
            <a:off x="4928172" y="2118764"/>
            <a:ext cx="325984" cy="184586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A1A61B7A-EEBC-4701-C246-64BA0CBCC0FC}"/>
              </a:ext>
            </a:extLst>
          </p:cNvPr>
          <p:cNvSpPr/>
          <p:nvPr/>
        </p:nvSpPr>
        <p:spPr>
          <a:xfrm>
            <a:off x="7632744" y="3204688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Data </a:t>
            </a:r>
            <a:r>
              <a:rPr lang="en-US" sz="1100" dirty="0" err="1"/>
              <a:t>Rekon</a:t>
            </a:r>
            <a:br>
              <a:rPr lang="en-US" sz="1100" dirty="0"/>
            </a:br>
            <a:r>
              <a:rPr lang="en-US" sz="1100" dirty="0"/>
              <a:t>(Vendor)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1E2799-CB05-DB26-1A98-BE02FA23990D}"/>
              </a:ext>
            </a:extLst>
          </p:cNvPr>
          <p:cNvSpPr txBox="1"/>
          <p:nvPr/>
        </p:nvSpPr>
        <p:spPr>
          <a:xfrm>
            <a:off x="5102503" y="3133695"/>
            <a:ext cx="1907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Send To Vendor</a:t>
            </a:r>
          </a:p>
          <a:p>
            <a:pPr algn="ctr"/>
            <a:r>
              <a:rPr lang="en-US" sz="1000" i="1" dirty="0"/>
              <a:t>By Spreadsheet via Email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5949687-38B6-BE47-FD92-47FCAF50F3F0}"/>
              </a:ext>
            </a:extLst>
          </p:cNvPr>
          <p:cNvCxnSpPr>
            <a:stCxn id="33" idx="3"/>
            <a:endCxn id="42" idx="1"/>
          </p:cNvCxnSpPr>
          <p:nvPr/>
        </p:nvCxnSpPr>
        <p:spPr>
          <a:xfrm>
            <a:off x="4866144" y="3490430"/>
            <a:ext cx="27666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2A8BC47-1F0F-3224-12A3-47FA47DD27C8}"/>
              </a:ext>
            </a:extLst>
          </p:cNvPr>
          <p:cNvSpPr txBox="1"/>
          <p:nvPr/>
        </p:nvSpPr>
        <p:spPr>
          <a:xfrm>
            <a:off x="4110200" y="3836685"/>
            <a:ext cx="1349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Vendor </a:t>
            </a:r>
            <a:r>
              <a:rPr lang="en-US" sz="1000" i="1" dirty="0" err="1"/>
              <a:t>melakukan</a:t>
            </a:r>
            <a:r>
              <a:rPr lang="en-US" sz="1000" i="1" dirty="0"/>
              <a:t> </a:t>
            </a:r>
            <a:r>
              <a:rPr lang="en-US" sz="1000" i="1" dirty="0" err="1"/>
              <a:t>sanggahan</a:t>
            </a:r>
            <a:endParaRPr lang="en-US" sz="1000" i="1" dirty="0"/>
          </a:p>
        </p:txBody>
      </p:sp>
      <p:sp>
        <p:nvSpPr>
          <p:cNvPr id="51" name="Diamond 50">
            <a:extLst>
              <a:ext uri="{FF2B5EF4-FFF2-40B4-BE49-F238E27FC236}">
                <a16:creationId xmlns:a16="http://schemas.microsoft.com/office/drawing/2014/main" id="{AAA7F32F-CBA2-0BFB-7FF1-E81F4C8261E6}"/>
              </a:ext>
            </a:extLst>
          </p:cNvPr>
          <p:cNvSpPr/>
          <p:nvPr/>
        </p:nvSpPr>
        <p:spPr>
          <a:xfrm>
            <a:off x="3424585" y="4103445"/>
            <a:ext cx="1487292" cy="871931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Hasil Feedback</a:t>
            </a:r>
          </a:p>
        </p:txBody>
      </p: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56AB5768-BA9D-596D-1C1A-82C71948C67C}"/>
              </a:ext>
            </a:extLst>
          </p:cNvPr>
          <p:cNvCxnSpPr>
            <a:stCxn id="42" idx="2"/>
            <a:endCxn id="51" idx="3"/>
          </p:cNvCxnSpPr>
          <p:nvPr/>
        </p:nvCxnSpPr>
        <p:spPr>
          <a:xfrm rot="5400000">
            <a:off x="6239647" y="2448401"/>
            <a:ext cx="763240" cy="341878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182E166-E40F-D583-E794-C0857E9BE5C6}"/>
              </a:ext>
            </a:extLst>
          </p:cNvPr>
          <p:cNvCxnSpPr>
            <a:stCxn id="51" idx="0"/>
            <a:endCxn id="33" idx="2"/>
          </p:cNvCxnSpPr>
          <p:nvPr/>
        </p:nvCxnSpPr>
        <p:spPr>
          <a:xfrm flipV="1">
            <a:off x="4168231" y="3776171"/>
            <a:ext cx="1" cy="3272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C2EF2FDF-4312-1226-521A-4567986BD60E}"/>
              </a:ext>
            </a:extLst>
          </p:cNvPr>
          <p:cNvSpPr/>
          <p:nvPr/>
        </p:nvSpPr>
        <p:spPr>
          <a:xfrm>
            <a:off x="10060082" y="4937842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Hasil </a:t>
            </a:r>
            <a:r>
              <a:rPr lang="en-US" sz="1100" dirty="0" err="1"/>
              <a:t>Rekon</a:t>
            </a:r>
            <a:endParaRPr lang="en-US" sz="1100" dirty="0"/>
          </a:p>
          <a:p>
            <a:pPr algn="ctr"/>
            <a:r>
              <a:rPr lang="en-US" sz="1100" dirty="0"/>
              <a:t>(Mandiri)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AC6668D-B0CA-19E1-F4AF-E6B4CFF77899}"/>
              </a:ext>
            </a:extLst>
          </p:cNvPr>
          <p:cNvSpPr txBox="1"/>
          <p:nvPr/>
        </p:nvSpPr>
        <p:spPr>
          <a:xfrm>
            <a:off x="6383293" y="4815088"/>
            <a:ext cx="3327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MTI </a:t>
            </a:r>
            <a:r>
              <a:rPr lang="en-US" sz="1000" i="1" dirty="0" err="1"/>
              <a:t>Kirim</a:t>
            </a:r>
            <a:r>
              <a:rPr lang="en-US" sz="1000" i="1" dirty="0"/>
              <a:t> Data </a:t>
            </a:r>
            <a:r>
              <a:rPr lang="en-US" sz="1000" i="1" dirty="0" err="1"/>
              <a:t>Tagihan</a:t>
            </a:r>
            <a:r>
              <a:rPr lang="en-US" sz="1000" i="1" dirty="0"/>
              <a:t> </a:t>
            </a:r>
            <a:r>
              <a:rPr lang="en-US" sz="1000" i="1" dirty="0" err="1"/>
              <a:t>ke</a:t>
            </a:r>
            <a:r>
              <a:rPr lang="en-US" sz="1000" i="1" dirty="0"/>
              <a:t> Tim REO </a:t>
            </a:r>
            <a:r>
              <a:rPr lang="en-US" sz="1000" i="1" dirty="0" err="1"/>
              <a:t>Mandiri</a:t>
            </a:r>
            <a:br>
              <a:rPr lang="en-US" sz="1000" i="1" dirty="0"/>
            </a:br>
            <a:r>
              <a:rPr lang="en-US" sz="1000" i="1" dirty="0"/>
              <a:t>Tim REO </a:t>
            </a:r>
            <a:r>
              <a:rPr lang="en-US" sz="1000" i="1" dirty="0" err="1"/>
              <a:t>Mandiri</a:t>
            </a:r>
            <a:r>
              <a:rPr lang="en-US" sz="1000" i="1" dirty="0"/>
              <a:t> </a:t>
            </a:r>
            <a:r>
              <a:rPr lang="en-US" sz="1000" i="1" dirty="0" err="1"/>
              <a:t>memberikan</a:t>
            </a:r>
            <a:r>
              <a:rPr lang="en-US" sz="1000" i="1" dirty="0"/>
              <a:t> Feedback </a:t>
            </a:r>
            <a:r>
              <a:rPr lang="en-US" sz="1000" i="1" dirty="0" err="1"/>
              <a:t>ke</a:t>
            </a:r>
            <a:r>
              <a:rPr lang="en-US" sz="1000" i="1" dirty="0"/>
              <a:t> MTI</a:t>
            </a:r>
          </a:p>
        </p:txBody>
      </p: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047828EE-5C7D-36E1-DBDD-110077A2CE30}"/>
              </a:ext>
            </a:extLst>
          </p:cNvPr>
          <p:cNvCxnSpPr>
            <a:cxnSpLocks/>
            <a:stCxn id="51" idx="2"/>
            <a:endCxn id="63" idx="1"/>
          </p:cNvCxnSpPr>
          <p:nvPr/>
        </p:nvCxnSpPr>
        <p:spPr>
          <a:xfrm rot="16200000" flipH="1">
            <a:off x="6990052" y="2153554"/>
            <a:ext cx="248208" cy="5891851"/>
          </a:xfrm>
          <a:prstGeom prst="bentConnector2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>
            <a:extLst>
              <a:ext uri="{FF2B5EF4-FFF2-40B4-BE49-F238E27FC236}">
                <a16:creationId xmlns:a16="http://schemas.microsoft.com/office/drawing/2014/main" id="{FDC5D3B0-9A7E-0746-57AC-AB5A95267CB2}"/>
              </a:ext>
            </a:extLst>
          </p:cNvPr>
          <p:cNvSpPr/>
          <p:nvPr/>
        </p:nvSpPr>
        <p:spPr>
          <a:xfrm>
            <a:off x="3470319" y="5659548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MTI </a:t>
            </a:r>
            <a:r>
              <a:rPr lang="en-US" sz="1100" dirty="0" err="1"/>
              <a:t>Membuat</a:t>
            </a:r>
            <a:endParaRPr lang="en-US" sz="1100" dirty="0"/>
          </a:p>
          <a:p>
            <a:pPr algn="ctr"/>
            <a:r>
              <a:rPr lang="en-US" sz="1100" dirty="0" err="1"/>
              <a:t>Berita</a:t>
            </a:r>
            <a:r>
              <a:rPr lang="en-US" sz="1100" dirty="0"/>
              <a:t> Acara</a:t>
            </a:r>
          </a:p>
        </p:txBody>
      </p:sp>
      <p:cxnSp>
        <p:nvCxnSpPr>
          <p:cNvPr id="85" name="Connector: Elbow 84">
            <a:extLst>
              <a:ext uri="{FF2B5EF4-FFF2-40B4-BE49-F238E27FC236}">
                <a16:creationId xmlns:a16="http://schemas.microsoft.com/office/drawing/2014/main" id="{1D727AAB-8875-29BF-2901-F869655FADDA}"/>
              </a:ext>
            </a:extLst>
          </p:cNvPr>
          <p:cNvCxnSpPr>
            <a:stCxn id="51" idx="1"/>
            <a:endCxn id="83" idx="1"/>
          </p:cNvCxnSpPr>
          <p:nvPr/>
        </p:nvCxnSpPr>
        <p:spPr>
          <a:xfrm rot="10800000" flipH="1" flipV="1">
            <a:off x="3424585" y="4539410"/>
            <a:ext cx="45734" cy="1405879"/>
          </a:xfrm>
          <a:prstGeom prst="bentConnector3">
            <a:avLst>
              <a:gd name="adj1" fmla="val -49984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F7B523A6-59A5-5B09-C135-4BB09E89EE37}"/>
              </a:ext>
            </a:extLst>
          </p:cNvPr>
          <p:cNvSpPr txBox="1"/>
          <p:nvPr/>
        </p:nvSpPr>
        <p:spPr>
          <a:xfrm>
            <a:off x="1900709" y="5084033"/>
            <a:ext cx="1349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Feedback </a:t>
            </a:r>
            <a:r>
              <a:rPr lang="en-US" sz="1000" i="1" dirty="0" err="1"/>
              <a:t>dr</a:t>
            </a:r>
            <a:r>
              <a:rPr lang="en-US" sz="1000" i="1" dirty="0"/>
              <a:t> </a:t>
            </a:r>
            <a:r>
              <a:rPr lang="en-US" sz="1000" i="1" dirty="0" err="1"/>
              <a:t>Mandiri</a:t>
            </a:r>
            <a:r>
              <a:rPr lang="en-US" sz="1000" i="1" dirty="0"/>
              <a:t> Approve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2842479A-1853-DA6D-EF1C-F23A01D1BF2C}"/>
              </a:ext>
            </a:extLst>
          </p:cNvPr>
          <p:cNvSpPr/>
          <p:nvPr/>
        </p:nvSpPr>
        <p:spPr>
          <a:xfrm>
            <a:off x="7632744" y="5659547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Vendor </a:t>
            </a:r>
            <a:r>
              <a:rPr lang="en-US" sz="1100" dirty="0" err="1"/>
              <a:t>Sirkuler</a:t>
            </a:r>
            <a:r>
              <a:rPr lang="en-US" sz="1100" dirty="0"/>
              <a:t> BA </a:t>
            </a:r>
            <a:r>
              <a:rPr lang="en-US" sz="1100" dirty="0" err="1"/>
              <a:t>dari</a:t>
            </a:r>
            <a:r>
              <a:rPr lang="en-US" sz="1100" dirty="0"/>
              <a:t> MTI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4D3FBF2E-70BD-807C-B944-F65691016AD0}"/>
              </a:ext>
            </a:extLst>
          </p:cNvPr>
          <p:cNvCxnSpPr>
            <a:stCxn id="83" idx="3"/>
            <a:endCxn id="89" idx="1"/>
          </p:cNvCxnSpPr>
          <p:nvPr/>
        </p:nvCxnSpPr>
        <p:spPr>
          <a:xfrm flipV="1">
            <a:off x="4866144" y="5945289"/>
            <a:ext cx="276660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014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583917-31A1-6FC6-7348-7D9ECB594818}"/>
              </a:ext>
            </a:extLst>
          </p:cNvPr>
          <p:cNvSpPr/>
          <p:nvPr/>
        </p:nvSpPr>
        <p:spPr>
          <a:xfrm>
            <a:off x="4972049" y="1087640"/>
            <a:ext cx="2247902" cy="4381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>
                <a:solidFill>
                  <a:schemeClr val="tx1"/>
                </a:solidFill>
              </a:rPr>
              <a:t>1. Look Up </a:t>
            </a:r>
            <a:r>
              <a:rPr lang="en-US" sz="1400" b="1" i="1" dirty="0" err="1">
                <a:solidFill>
                  <a:schemeClr val="tx1"/>
                </a:solidFill>
              </a:rPr>
              <a:t>Kontrak</a:t>
            </a:r>
            <a:r>
              <a:rPr lang="en-US" sz="1400" b="1" i="1" dirty="0">
                <a:solidFill>
                  <a:schemeClr val="tx1"/>
                </a:solidFill>
              </a:rPr>
              <a:t> Vendor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49D2E9-F51C-6B84-3102-25F3D33F4EE7}"/>
              </a:ext>
            </a:extLst>
          </p:cNvPr>
          <p:cNvSpPr/>
          <p:nvPr/>
        </p:nvSpPr>
        <p:spPr>
          <a:xfrm>
            <a:off x="2843211" y="1823897"/>
            <a:ext cx="6505577" cy="18238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>
                <a:solidFill>
                  <a:schemeClr val="tx1"/>
                </a:solidFill>
              </a:rPr>
              <a:t>2. </a:t>
            </a:r>
            <a:r>
              <a:rPr lang="en-US" sz="1400" b="1" i="1" dirty="0" err="1">
                <a:solidFill>
                  <a:schemeClr val="tx1"/>
                </a:solidFill>
              </a:rPr>
              <a:t>Perhitungan</a:t>
            </a:r>
            <a:r>
              <a:rPr lang="en-US" sz="1400" b="1" i="1" dirty="0">
                <a:solidFill>
                  <a:schemeClr val="tx1"/>
                </a:solidFill>
              </a:rPr>
              <a:t> SLA</a:t>
            </a:r>
          </a:p>
          <a:p>
            <a:pPr marL="171450" indent="-171450">
              <a:buFontTx/>
              <a:buChar char="-"/>
            </a:pPr>
            <a:r>
              <a:rPr lang="en-US" sz="1200" i="1" dirty="0">
                <a:solidFill>
                  <a:schemeClr val="tx1"/>
                </a:solidFill>
              </a:rPr>
              <a:t>SLA Kota </a:t>
            </a:r>
            <a:r>
              <a:rPr lang="en-US" sz="1200" i="1" dirty="0" err="1">
                <a:solidFill>
                  <a:schemeClr val="tx1"/>
                </a:solidFill>
              </a:rPr>
              <a:t>sesuai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dengan</a:t>
            </a:r>
            <a:r>
              <a:rPr lang="en-US" sz="1200" i="1" dirty="0">
                <a:solidFill>
                  <a:schemeClr val="tx1"/>
                </a:solidFill>
              </a:rPr>
              <a:t> PKS (Look Up </a:t>
            </a:r>
            <a:r>
              <a:rPr lang="en-US" sz="1200" i="1" dirty="0" err="1">
                <a:solidFill>
                  <a:schemeClr val="tx1"/>
                </a:solidFill>
              </a:rPr>
              <a:t>ke</a:t>
            </a:r>
            <a:r>
              <a:rPr lang="en-US" sz="1200" i="1" dirty="0">
                <a:solidFill>
                  <a:schemeClr val="tx1"/>
                </a:solidFill>
              </a:rPr>
              <a:t> file)</a:t>
            </a:r>
          </a:p>
          <a:p>
            <a:pPr marL="171450" indent="-171450">
              <a:buFontTx/>
              <a:buChar char="-"/>
            </a:pPr>
            <a:r>
              <a:rPr lang="en-US" sz="1200" i="1" dirty="0" err="1">
                <a:solidFill>
                  <a:schemeClr val="tx1"/>
                </a:solidFill>
              </a:rPr>
              <a:t>Menentukan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adanya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penambahan</a:t>
            </a:r>
            <a:r>
              <a:rPr lang="en-US" sz="1200" i="1" dirty="0">
                <a:solidFill>
                  <a:schemeClr val="tx1"/>
                </a:solidFill>
              </a:rPr>
              <a:t> SLA/</a:t>
            </a:r>
            <a:r>
              <a:rPr lang="en-US" sz="1200" i="1" dirty="0" err="1">
                <a:solidFill>
                  <a:schemeClr val="tx1"/>
                </a:solidFill>
              </a:rPr>
              <a:t>tidak</a:t>
            </a:r>
            <a:r>
              <a:rPr lang="en-US" sz="1200" i="1" dirty="0">
                <a:solidFill>
                  <a:schemeClr val="tx1"/>
                </a:solidFill>
              </a:rPr>
              <a:t> by </a:t>
            </a:r>
            <a:r>
              <a:rPr lang="en-US" sz="1200" i="1" dirty="0" err="1">
                <a:solidFill>
                  <a:schemeClr val="tx1"/>
                </a:solidFill>
              </a:rPr>
              <a:t>excell</a:t>
            </a:r>
            <a:r>
              <a:rPr lang="en-US" sz="1200" i="1" dirty="0">
                <a:solidFill>
                  <a:schemeClr val="tx1"/>
                </a:solidFill>
              </a:rPr>
              <a:t> (cut off jam 14:00)</a:t>
            </a:r>
          </a:p>
          <a:p>
            <a:pPr marL="171450" indent="-171450">
              <a:buFontTx/>
              <a:buChar char="-"/>
            </a:pPr>
            <a:r>
              <a:rPr lang="en-US" sz="1200" i="1" dirty="0" err="1">
                <a:solidFill>
                  <a:schemeClr val="tx1"/>
                </a:solidFill>
              </a:rPr>
              <a:t>Perhitungan</a:t>
            </a:r>
            <a:r>
              <a:rPr lang="en-US" sz="1200" i="1" dirty="0">
                <a:solidFill>
                  <a:schemeClr val="tx1"/>
                </a:solidFill>
              </a:rPr>
              <a:t> meet SLA </a:t>
            </a:r>
            <a:r>
              <a:rPr lang="en-US" sz="1200" i="1" dirty="0" err="1">
                <a:solidFill>
                  <a:schemeClr val="tx1"/>
                </a:solidFill>
              </a:rPr>
              <a:t>atau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tidak</a:t>
            </a:r>
            <a:r>
              <a:rPr lang="en-US" sz="1200" i="1" dirty="0">
                <a:solidFill>
                  <a:schemeClr val="tx1"/>
                </a:solidFill>
              </a:rPr>
              <a:t> (</a:t>
            </a:r>
            <a:r>
              <a:rPr lang="en-US" sz="1200" i="1" dirty="0" err="1">
                <a:solidFill>
                  <a:schemeClr val="tx1"/>
                </a:solidFill>
              </a:rPr>
              <a:t>dilihat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dari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tgl</a:t>
            </a:r>
            <a:r>
              <a:rPr lang="en-US" sz="1200" i="1" dirty="0">
                <a:solidFill>
                  <a:schemeClr val="tx1"/>
                </a:solidFill>
              </a:rPr>
              <a:t> WO </a:t>
            </a:r>
            <a:r>
              <a:rPr lang="en-US" sz="1200" i="1" dirty="0" err="1">
                <a:solidFill>
                  <a:schemeClr val="tx1"/>
                </a:solidFill>
              </a:rPr>
              <a:t>Terbit</a:t>
            </a:r>
            <a:r>
              <a:rPr lang="en-US" sz="1200" i="1" dirty="0">
                <a:solidFill>
                  <a:schemeClr val="tx1"/>
                </a:solidFill>
              </a:rPr>
              <a:t> &amp; </a:t>
            </a:r>
            <a:r>
              <a:rPr lang="en-US" sz="1200" i="1" dirty="0" err="1">
                <a:solidFill>
                  <a:schemeClr val="tx1"/>
                </a:solidFill>
              </a:rPr>
              <a:t>tgl</a:t>
            </a:r>
            <a:r>
              <a:rPr lang="en-US" sz="1200" i="1" dirty="0">
                <a:solidFill>
                  <a:schemeClr val="tx1"/>
                </a:solidFill>
              </a:rPr>
              <a:t> Complete MAAS)</a:t>
            </a:r>
          </a:p>
          <a:p>
            <a:pPr marL="171450" indent="-171450">
              <a:buFontTx/>
              <a:buChar char="-"/>
            </a:pPr>
            <a:r>
              <a:rPr lang="en-US" sz="1200" i="1" dirty="0">
                <a:solidFill>
                  <a:schemeClr val="tx1"/>
                </a:solidFill>
              </a:rPr>
              <a:t>Look Up </a:t>
            </a:r>
            <a:r>
              <a:rPr lang="en-US" sz="1200" i="1" dirty="0" err="1">
                <a:solidFill>
                  <a:schemeClr val="tx1"/>
                </a:solidFill>
              </a:rPr>
              <a:t>ke</a:t>
            </a:r>
            <a:r>
              <a:rPr lang="en-US" sz="1200" i="1" dirty="0">
                <a:solidFill>
                  <a:schemeClr val="tx1"/>
                </a:solidFill>
              </a:rPr>
              <a:t> file </a:t>
            </a:r>
            <a:r>
              <a:rPr lang="en-US" sz="1200" i="1" dirty="0" err="1">
                <a:solidFill>
                  <a:schemeClr val="tx1"/>
                </a:solidFill>
              </a:rPr>
              <a:t>tgl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kunjungan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pertama</a:t>
            </a:r>
            <a:endParaRPr lang="en-US" sz="1200" i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200" i="1" dirty="0">
                <a:solidFill>
                  <a:schemeClr val="tx1"/>
                </a:solidFill>
              </a:rPr>
              <a:t>Cek </a:t>
            </a:r>
            <a:r>
              <a:rPr lang="en-US" sz="1200" i="1" dirty="0" err="1">
                <a:solidFill>
                  <a:schemeClr val="tx1"/>
                </a:solidFill>
              </a:rPr>
              <a:t>satu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persatu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bila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ada</a:t>
            </a:r>
            <a:r>
              <a:rPr lang="en-US" sz="1200" i="1" dirty="0">
                <a:solidFill>
                  <a:schemeClr val="tx1"/>
                </a:solidFill>
              </a:rPr>
              <a:t> case </a:t>
            </a:r>
            <a:r>
              <a:rPr lang="en-US" sz="1200" i="1" dirty="0" err="1">
                <a:solidFill>
                  <a:schemeClr val="tx1"/>
                </a:solidFill>
              </a:rPr>
              <a:t>tertentu</a:t>
            </a:r>
            <a:r>
              <a:rPr lang="en-US" sz="1200" i="1" dirty="0">
                <a:solidFill>
                  <a:schemeClr val="tx1"/>
                </a:solidFill>
              </a:rPr>
              <a:t>, </a:t>
            </a:r>
            <a:r>
              <a:rPr lang="en-US" sz="1200" i="1" dirty="0" err="1">
                <a:solidFill>
                  <a:schemeClr val="tx1"/>
                </a:solidFill>
              </a:rPr>
              <a:t>contoh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pekerjaan</a:t>
            </a:r>
            <a:r>
              <a:rPr lang="en-US" sz="1200" i="1" dirty="0">
                <a:solidFill>
                  <a:schemeClr val="tx1"/>
                </a:solidFill>
              </a:rPr>
              <a:t> done </a:t>
            </a:r>
            <a:r>
              <a:rPr lang="en-US" sz="1200" i="1" dirty="0" err="1">
                <a:solidFill>
                  <a:schemeClr val="tx1"/>
                </a:solidFill>
              </a:rPr>
              <a:t>namun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setelah</a:t>
            </a:r>
            <a:r>
              <a:rPr lang="en-US" sz="1200" i="1" dirty="0">
                <a:solidFill>
                  <a:schemeClr val="tx1"/>
                </a:solidFill>
              </a:rPr>
              <a:t> di </a:t>
            </a:r>
            <a:r>
              <a:rPr lang="en-US" sz="1200" i="1" dirty="0" err="1">
                <a:solidFill>
                  <a:schemeClr val="tx1"/>
                </a:solidFill>
              </a:rPr>
              <a:t>cek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tidak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ada</a:t>
            </a:r>
            <a:r>
              <a:rPr lang="en-US" sz="1200" i="1" dirty="0">
                <a:solidFill>
                  <a:schemeClr val="tx1"/>
                </a:solidFill>
              </a:rPr>
              <a:t> Test TRX &amp; </a:t>
            </a:r>
            <a:r>
              <a:rPr lang="en-US" sz="1200" i="1" dirty="0" err="1">
                <a:solidFill>
                  <a:schemeClr val="tx1"/>
                </a:solidFill>
              </a:rPr>
              <a:t>Trx</a:t>
            </a:r>
            <a:r>
              <a:rPr lang="en-US" sz="1200" i="1" dirty="0">
                <a:solidFill>
                  <a:schemeClr val="tx1"/>
                </a:solidFill>
              </a:rPr>
              <a:t> Real </a:t>
            </a:r>
            <a:r>
              <a:rPr lang="en-US" sz="1200" i="1" dirty="0" err="1">
                <a:solidFill>
                  <a:schemeClr val="tx1"/>
                </a:solidFill>
              </a:rPr>
              <a:t>maka</a:t>
            </a:r>
            <a:r>
              <a:rPr lang="en-US" sz="1200" i="1" dirty="0">
                <a:solidFill>
                  <a:schemeClr val="tx1"/>
                </a:solidFill>
              </a:rPr>
              <a:t> di </a:t>
            </a:r>
            <a:r>
              <a:rPr lang="en-US" sz="1200" i="1" dirty="0" err="1">
                <a:solidFill>
                  <a:schemeClr val="tx1"/>
                </a:solidFill>
              </a:rPr>
              <a:t>cek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satu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persatu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ke</a:t>
            </a:r>
            <a:r>
              <a:rPr lang="en-US" sz="1200" i="1" dirty="0">
                <a:solidFill>
                  <a:schemeClr val="tx1"/>
                </a:solidFill>
              </a:rPr>
              <a:t> Web Vendor (Vendor yang </a:t>
            </a:r>
            <a:r>
              <a:rPr lang="en-US" sz="1200" i="1" dirty="0" err="1">
                <a:solidFill>
                  <a:schemeClr val="tx1"/>
                </a:solidFill>
              </a:rPr>
              <a:t>menggunakan</a:t>
            </a:r>
            <a:r>
              <a:rPr lang="en-US" sz="1200" i="1" dirty="0">
                <a:solidFill>
                  <a:schemeClr val="tx1"/>
                </a:solidFill>
              </a:rPr>
              <a:t> system </a:t>
            </a:r>
            <a:r>
              <a:rPr lang="en-US" sz="1200" i="1" dirty="0" err="1">
                <a:solidFill>
                  <a:schemeClr val="tx1"/>
                </a:solidFill>
              </a:rPr>
              <a:t>baru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Visonet</a:t>
            </a:r>
            <a:r>
              <a:rPr lang="en-US" sz="1200" i="1" dirty="0">
                <a:solidFill>
                  <a:schemeClr val="tx1"/>
                </a:solidFill>
              </a:rPr>
              <a:t>, Jadin, &amp; </a:t>
            </a:r>
            <a:r>
              <a:rPr lang="en-US" sz="1200" i="1" dirty="0" err="1">
                <a:solidFill>
                  <a:schemeClr val="tx1"/>
                </a:solidFill>
              </a:rPr>
              <a:t>Mahapay</a:t>
            </a:r>
            <a:r>
              <a:rPr lang="en-US" sz="1200" i="1" dirty="0">
                <a:solidFill>
                  <a:schemeClr val="tx1"/>
                </a:solidFill>
              </a:rPr>
              <a:t>. </a:t>
            </a:r>
            <a:r>
              <a:rPr lang="en-US" sz="1200" i="1" dirty="0" err="1">
                <a:solidFill>
                  <a:schemeClr val="tx1"/>
                </a:solidFill>
              </a:rPr>
              <a:t>Sedangakan</a:t>
            </a:r>
            <a:r>
              <a:rPr lang="en-US" sz="1200" i="1" dirty="0">
                <a:solidFill>
                  <a:schemeClr val="tx1"/>
                </a:solidFill>
              </a:rPr>
              <a:t> Vendor yang </a:t>
            </a:r>
            <a:r>
              <a:rPr lang="en-US" sz="1200" i="1" dirty="0" err="1">
                <a:solidFill>
                  <a:schemeClr val="tx1"/>
                </a:solidFill>
              </a:rPr>
              <a:t>belum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menggunakan</a:t>
            </a:r>
            <a:r>
              <a:rPr lang="en-US" sz="1200" i="1" dirty="0">
                <a:solidFill>
                  <a:schemeClr val="tx1"/>
                </a:solidFill>
              </a:rPr>
              <a:t> system </a:t>
            </a:r>
            <a:r>
              <a:rPr lang="en-US" sz="1200" i="1" dirty="0" err="1">
                <a:solidFill>
                  <a:schemeClr val="tx1"/>
                </a:solidFill>
              </a:rPr>
              <a:t>Indopay</a:t>
            </a:r>
            <a:r>
              <a:rPr lang="en-US" sz="1200" i="1" dirty="0">
                <a:solidFill>
                  <a:schemeClr val="tx1"/>
                </a:solidFill>
              </a:rPr>
              <a:t>, Ingenico, </a:t>
            </a:r>
            <a:r>
              <a:rPr lang="en-US" sz="1200" i="1" dirty="0" err="1">
                <a:solidFill>
                  <a:schemeClr val="tx1"/>
                </a:solidFill>
              </a:rPr>
              <a:t>Primavista</a:t>
            </a:r>
            <a:r>
              <a:rPr lang="en-US" sz="1200" i="1" dirty="0">
                <a:solidFill>
                  <a:schemeClr val="tx1"/>
                </a:solidFill>
              </a:rPr>
              <a:t>, </a:t>
            </a:r>
            <a:r>
              <a:rPr lang="en-US" sz="1200" i="1" dirty="0" err="1">
                <a:solidFill>
                  <a:schemeClr val="tx1"/>
                </a:solidFill>
              </a:rPr>
              <a:t>Bringin</a:t>
            </a:r>
            <a:r>
              <a:rPr lang="en-US" sz="1200" i="1" dirty="0">
                <a:solidFill>
                  <a:schemeClr val="tx1"/>
                </a:solidFill>
              </a:rPr>
              <a:t>, Telkom, GSS Integra </a:t>
            </a:r>
            <a:r>
              <a:rPr lang="en-US" sz="1200" i="1" dirty="0" err="1">
                <a:solidFill>
                  <a:schemeClr val="tx1"/>
                </a:solidFill>
              </a:rPr>
              <a:t>maka</a:t>
            </a:r>
            <a:r>
              <a:rPr lang="en-US" sz="1200" i="1" dirty="0">
                <a:solidFill>
                  <a:schemeClr val="tx1"/>
                </a:solidFill>
              </a:rPr>
              <a:t> compare </a:t>
            </a:r>
            <a:r>
              <a:rPr lang="en-US" sz="1200" i="1" dirty="0" err="1">
                <a:solidFill>
                  <a:schemeClr val="tx1"/>
                </a:solidFill>
              </a:rPr>
              <a:t>menggunakan</a:t>
            </a:r>
            <a:r>
              <a:rPr lang="en-US" sz="1200" i="1" dirty="0">
                <a:solidFill>
                  <a:schemeClr val="tx1"/>
                </a:solidFill>
              </a:rPr>
              <a:t> file PDF)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DB28E59-AA81-0797-4037-D685776EED5B}"/>
              </a:ext>
            </a:extLst>
          </p:cNvPr>
          <p:cNvSpPr/>
          <p:nvPr/>
        </p:nvSpPr>
        <p:spPr>
          <a:xfrm>
            <a:off x="3140866" y="3945889"/>
            <a:ext cx="5910265" cy="5034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>
                <a:solidFill>
                  <a:schemeClr val="tx1"/>
                </a:solidFill>
              </a:rPr>
              <a:t>3. Instalment dan Replacement di </a:t>
            </a:r>
            <a:r>
              <a:rPr lang="en-US" sz="1400" b="1" i="1" dirty="0" err="1">
                <a:solidFill>
                  <a:schemeClr val="tx1"/>
                </a:solidFill>
              </a:rPr>
              <a:t>validasi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sudah</a:t>
            </a:r>
            <a:r>
              <a:rPr lang="en-US" sz="1400" b="1" i="1" dirty="0">
                <a:solidFill>
                  <a:schemeClr val="tx1"/>
                </a:solidFill>
              </a:rPr>
              <a:t> done </a:t>
            </a:r>
            <a:r>
              <a:rPr lang="en-US" sz="1400" b="1" i="1" dirty="0" err="1">
                <a:solidFill>
                  <a:schemeClr val="tx1"/>
                </a:solidFill>
              </a:rPr>
              <a:t>ketika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adanya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Trx</a:t>
            </a:r>
            <a:r>
              <a:rPr lang="en-US" sz="1400" b="1" i="1" dirty="0">
                <a:solidFill>
                  <a:schemeClr val="tx1"/>
                </a:solidFill>
              </a:rPr>
              <a:t> Real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2B6FB7-D973-19C8-69EC-06E848E85747}"/>
              </a:ext>
            </a:extLst>
          </p:cNvPr>
          <p:cNvSpPr/>
          <p:nvPr/>
        </p:nvSpPr>
        <p:spPr>
          <a:xfrm>
            <a:off x="2843211" y="4747402"/>
            <a:ext cx="6505577" cy="16873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>
                <a:solidFill>
                  <a:schemeClr val="tx1"/>
                </a:solidFill>
              </a:rPr>
              <a:t>4. PM </a:t>
            </a:r>
            <a:r>
              <a:rPr lang="en-US" sz="1400" b="1" i="1" dirty="0" err="1">
                <a:solidFill>
                  <a:schemeClr val="tx1"/>
                </a:solidFill>
              </a:rPr>
              <a:t>dilakukan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wajib</a:t>
            </a:r>
            <a:r>
              <a:rPr lang="en-US" sz="1400" b="1" i="1" dirty="0">
                <a:solidFill>
                  <a:schemeClr val="tx1"/>
                </a:solidFill>
              </a:rPr>
              <a:t> 1 </a:t>
            </a:r>
            <a:r>
              <a:rPr lang="en-US" sz="1400" b="1" i="1" dirty="0" err="1">
                <a:solidFill>
                  <a:schemeClr val="tx1"/>
                </a:solidFill>
              </a:rPr>
              <a:t>bulan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sekali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dengan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beberapa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kategori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yaitu</a:t>
            </a:r>
            <a:r>
              <a:rPr lang="en-US" sz="1400" b="1" i="1" dirty="0">
                <a:solidFill>
                  <a:schemeClr val="tx1"/>
                </a:solidFill>
              </a:rPr>
              <a:t> :</a:t>
            </a:r>
          </a:p>
          <a:p>
            <a:pPr marL="171450" indent="-171450">
              <a:buFontTx/>
              <a:buChar char="-"/>
            </a:pPr>
            <a:r>
              <a:rPr lang="en-US" sz="1200" i="1" dirty="0" err="1">
                <a:solidFill>
                  <a:schemeClr val="tx1"/>
                </a:solidFill>
              </a:rPr>
              <a:t>Baik</a:t>
            </a:r>
            <a:r>
              <a:rPr lang="en-US" sz="1200" i="1" dirty="0">
                <a:solidFill>
                  <a:schemeClr val="tx1"/>
                </a:solidFill>
              </a:rPr>
              <a:t> = Store </a:t>
            </a:r>
            <a:r>
              <a:rPr lang="en-US" sz="1200" i="1" dirty="0" err="1">
                <a:solidFill>
                  <a:schemeClr val="tx1"/>
                </a:solidFill>
              </a:rPr>
              <a:t>buka</a:t>
            </a:r>
            <a:r>
              <a:rPr lang="en-US" sz="1200" i="1" dirty="0">
                <a:solidFill>
                  <a:schemeClr val="tx1"/>
                </a:solidFill>
              </a:rPr>
              <a:t> dan </a:t>
            </a:r>
            <a:r>
              <a:rPr lang="en-US" sz="1200" i="1" dirty="0" err="1">
                <a:solidFill>
                  <a:schemeClr val="tx1"/>
                </a:solidFill>
              </a:rPr>
              <a:t>bisa</a:t>
            </a:r>
            <a:r>
              <a:rPr lang="en-US" sz="1200" i="1" dirty="0">
                <a:solidFill>
                  <a:schemeClr val="tx1"/>
                </a:solidFill>
              </a:rPr>
              <a:t> Test </a:t>
            </a:r>
            <a:r>
              <a:rPr lang="en-US" sz="1200" i="1" dirty="0" err="1">
                <a:solidFill>
                  <a:schemeClr val="tx1"/>
                </a:solidFill>
              </a:rPr>
              <a:t>Trx</a:t>
            </a:r>
            <a:r>
              <a:rPr lang="en-US" sz="1200" i="1" dirty="0">
                <a:solidFill>
                  <a:schemeClr val="tx1"/>
                </a:solidFill>
              </a:rPr>
              <a:t> (</a:t>
            </a:r>
            <a:r>
              <a:rPr lang="en-US" sz="1200" i="1" dirty="0" err="1">
                <a:solidFill>
                  <a:schemeClr val="tx1"/>
                </a:solidFill>
              </a:rPr>
              <a:t>dikatakan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baik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namun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tidak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ada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Tesy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Trx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maka</a:t>
            </a:r>
            <a:r>
              <a:rPr lang="en-US" sz="1200" i="1" dirty="0">
                <a:solidFill>
                  <a:schemeClr val="tx1"/>
                </a:solidFill>
              </a:rPr>
              <a:t> vendor </a:t>
            </a:r>
            <a:r>
              <a:rPr lang="en-US" sz="1200" i="1" dirty="0" err="1">
                <a:solidFill>
                  <a:schemeClr val="tx1"/>
                </a:solidFill>
              </a:rPr>
              <a:t>dikenakan</a:t>
            </a:r>
            <a:r>
              <a:rPr lang="en-US" sz="1200" i="1" dirty="0">
                <a:solidFill>
                  <a:schemeClr val="tx1"/>
                </a:solidFill>
              </a:rPr>
              <a:t> Penalty</a:t>
            </a:r>
          </a:p>
          <a:p>
            <a:pPr marL="171450" indent="-171450">
              <a:buFontTx/>
              <a:buChar char="-"/>
            </a:pPr>
            <a:r>
              <a:rPr lang="en-US" sz="1200" i="1" dirty="0">
                <a:solidFill>
                  <a:schemeClr val="tx1"/>
                </a:solidFill>
              </a:rPr>
              <a:t>Problem Teknis = EDC </a:t>
            </a:r>
            <a:r>
              <a:rPr lang="en-US" sz="1200" i="1" dirty="0" err="1">
                <a:solidFill>
                  <a:schemeClr val="tx1"/>
                </a:solidFill>
              </a:rPr>
              <a:t>rusak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atau</a:t>
            </a:r>
            <a:r>
              <a:rPr lang="en-US" sz="1200" i="1" dirty="0">
                <a:solidFill>
                  <a:schemeClr val="tx1"/>
                </a:solidFill>
              </a:rPr>
              <a:t> Sim Card </a:t>
            </a:r>
            <a:r>
              <a:rPr lang="en-US" sz="1200" i="1" dirty="0" err="1">
                <a:solidFill>
                  <a:schemeClr val="tx1"/>
                </a:solidFill>
              </a:rPr>
              <a:t>rusak</a:t>
            </a:r>
            <a:r>
              <a:rPr lang="en-US" sz="1200" i="1" dirty="0">
                <a:solidFill>
                  <a:schemeClr val="tx1"/>
                </a:solidFill>
              </a:rPr>
              <a:t> vendor </a:t>
            </a:r>
            <a:r>
              <a:rPr lang="en-US" sz="1200" i="1" dirty="0" err="1">
                <a:solidFill>
                  <a:schemeClr val="tx1"/>
                </a:solidFill>
              </a:rPr>
              <a:t>wajib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lapor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ke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HiYokke</a:t>
            </a:r>
            <a:r>
              <a:rPr lang="en-US" sz="1200" i="1" dirty="0">
                <a:solidFill>
                  <a:schemeClr val="tx1"/>
                </a:solidFill>
              </a:rPr>
              <a:t>. PM </a:t>
            </a:r>
            <a:r>
              <a:rPr lang="en-US" sz="1200" i="1" dirty="0" err="1">
                <a:solidFill>
                  <a:schemeClr val="tx1"/>
                </a:solidFill>
              </a:rPr>
              <a:t>dianggap</a:t>
            </a:r>
            <a:r>
              <a:rPr lang="en-US" sz="1200" i="1" dirty="0">
                <a:solidFill>
                  <a:schemeClr val="tx1"/>
                </a:solidFill>
              </a:rPr>
              <a:t> done </a:t>
            </a:r>
            <a:r>
              <a:rPr lang="en-US" sz="1200" i="1" dirty="0" err="1">
                <a:solidFill>
                  <a:schemeClr val="tx1"/>
                </a:solidFill>
              </a:rPr>
              <a:t>apabila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selesai</a:t>
            </a:r>
            <a:r>
              <a:rPr lang="en-US" sz="1200" i="1" dirty="0">
                <a:solidFill>
                  <a:schemeClr val="tx1"/>
                </a:solidFill>
              </a:rPr>
              <a:t> di </a:t>
            </a:r>
            <a:r>
              <a:rPr lang="en-US" sz="1200" i="1" dirty="0" err="1">
                <a:solidFill>
                  <a:schemeClr val="tx1"/>
                </a:solidFill>
              </a:rPr>
              <a:t>bulan</a:t>
            </a:r>
            <a:r>
              <a:rPr lang="en-US" sz="1200" i="1" dirty="0">
                <a:solidFill>
                  <a:schemeClr val="tx1"/>
                </a:solidFill>
              </a:rPr>
              <a:t> yg </a:t>
            </a:r>
            <a:r>
              <a:rPr lang="en-US" sz="1200" i="1" dirty="0" err="1">
                <a:solidFill>
                  <a:schemeClr val="tx1"/>
                </a:solidFill>
              </a:rPr>
              <a:t>sama</a:t>
            </a:r>
            <a:r>
              <a:rPr lang="en-US" sz="1200" i="1" dirty="0">
                <a:solidFill>
                  <a:schemeClr val="tx1"/>
                </a:solidFill>
              </a:rPr>
              <a:t>. (</a:t>
            </a:r>
            <a:r>
              <a:rPr lang="en-US" sz="1200" i="1" dirty="0" err="1">
                <a:solidFill>
                  <a:schemeClr val="tx1"/>
                </a:solidFill>
              </a:rPr>
              <a:t>Apabila</a:t>
            </a:r>
            <a:r>
              <a:rPr lang="en-US" sz="1200" i="1" dirty="0">
                <a:solidFill>
                  <a:schemeClr val="tx1"/>
                </a:solidFill>
              </a:rPr>
              <a:t> di </a:t>
            </a:r>
            <a:r>
              <a:rPr lang="en-US" sz="1200" i="1" dirty="0" err="1">
                <a:solidFill>
                  <a:schemeClr val="tx1"/>
                </a:solidFill>
              </a:rPr>
              <a:t>cek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ada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Trx</a:t>
            </a:r>
            <a:r>
              <a:rPr lang="en-US" sz="1200" i="1" dirty="0">
                <a:solidFill>
                  <a:schemeClr val="tx1"/>
                </a:solidFill>
              </a:rPr>
              <a:t> Real &gt;50.000 </a:t>
            </a:r>
            <a:r>
              <a:rPr lang="en-US" sz="1200" i="1" dirty="0" err="1">
                <a:solidFill>
                  <a:schemeClr val="tx1"/>
                </a:solidFill>
              </a:rPr>
              <a:t>maka</a:t>
            </a:r>
            <a:r>
              <a:rPr lang="en-US" sz="1200" i="1" dirty="0">
                <a:solidFill>
                  <a:schemeClr val="tx1"/>
                </a:solidFill>
              </a:rPr>
              <a:t> vendor </a:t>
            </a:r>
            <a:r>
              <a:rPr lang="en-US" sz="1200" i="1" dirty="0" err="1">
                <a:solidFill>
                  <a:schemeClr val="tx1"/>
                </a:solidFill>
              </a:rPr>
              <a:t>dikenakan</a:t>
            </a:r>
            <a:r>
              <a:rPr lang="en-US" sz="1200" i="1" dirty="0">
                <a:solidFill>
                  <a:schemeClr val="tx1"/>
                </a:solidFill>
              </a:rPr>
              <a:t> Penalty)</a:t>
            </a:r>
          </a:p>
          <a:p>
            <a:pPr marL="171450" indent="-171450">
              <a:buFontTx/>
              <a:buChar char="-"/>
            </a:pPr>
            <a:r>
              <a:rPr lang="en-US" sz="1200" i="1" dirty="0">
                <a:solidFill>
                  <a:schemeClr val="tx1"/>
                </a:solidFill>
              </a:rPr>
              <a:t>Problem Non Teknis = Merchant </a:t>
            </a:r>
            <a:r>
              <a:rPr lang="en-US" sz="1200" i="1" dirty="0" err="1">
                <a:solidFill>
                  <a:schemeClr val="tx1"/>
                </a:solidFill>
              </a:rPr>
              <a:t>tutup</a:t>
            </a:r>
            <a:r>
              <a:rPr lang="en-US" sz="1200" i="1" dirty="0">
                <a:solidFill>
                  <a:schemeClr val="tx1"/>
                </a:solidFill>
              </a:rPr>
              <a:t>, EDC </a:t>
            </a:r>
            <a:r>
              <a:rPr lang="en-US" sz="1200" i="1" dirty="0" err="1">
                <a:solidFill>
                  <a:schemeClr val="tx1"/>
                </a:solidFill>
              </a:rPr>
              <a:t>tidak</a:t>
            </a:r>
            <a:r>
              <a:rPr lang="en-US" sz="1200" i="1" dirty="0">
                <a:solidFill>
                  <a:schemeClr val="tx1"/>
                </a:solidFill>
              </a:rPr>
              <a:t> di </a:t>
            </a:r>
            <a:r>
              <a:rPr lang="en-US" sz="1200" i="1" dirty="0" err="1">
                <a:solidFill>
                  <a:schemeClr val="tx1"/>
                </a:solidFill>
              </a:rPr>
              <a:t>lokasi</a:t>
            </a:r>
            <a:r>
              <a:rPr lang="en-US" sz="1200" i="1" dirty="0">
                <a:solidFill>
                  <a:schemeClr val="tx1"/>
                </a:solidFill>
              </a:rPr>
              <a:t>, Merchant </a:t>
            </a:r>
            <a:r>
              <a:rPr lang="en-US" sz="1200" i="1" dirty="0" err="1">
                <a:solidFill>
                  <a:schemeClr val="tx1"/>
                </a:solidFill>
              </a:rPr>
              <a:t>menolak</a:t>
            </a:r>
            <a:r>
              <a:rPr lang="en-US" sz="1200" i="1" dirty="0">
                <a:solidFill>
                  <a:schemeClr val="tx1"/>
                </a:solidFill>
              </a:rPr>
              <a:t> pasang </a:t>
            </a:r>
            <a:r>
              <a:rPr lang="en-US" sz="1200" i="1" dirty="0" err="1">
                <a:solidFill>
                  <a:schemeClr val="tx1"/>
                </a:solidFill>
              </a:rPr>
              <a:t>akan</a:t>
            </a:r>
            <a:r>
              <a:rPr lang="en-US" sz="1200" i="1" dirty="0">
                <a:solidFill>
                  <a:schemeClr val="tx1"/>
                </a:solidFill>
              </a:rPr>
              <a:t> di </a:t>
            </a:r>
            <a:r>
              <a:rPr lang="en-US" sz="1200" i="1" dirty="0" err="1">
                <a:solidFill>
                  <a:schemeClr val="tx1"/>
                </a:solidFill>
              </a:rPr>
              <a:t>cek</a:t>
            </a:r>
            <a:r>
              <a:rPr lang="en-US" sz="1200" i="1" dirty="0">
                <a:solidFill>
                  <a:schemeClr val="tx1"/>
                </a:solidFill>
              </a:rPr>
              <a:t> WO Digital </a:t>
            </a:r>
            <a:r>
              <a:rPr lang="en-US" sz="1200" i="1" dirty="0" err="1">
                <a:solidFill>
                  <a:schemeClr val="tx1"/>
                </a:solidFill>
              </a:rPr>
              <a:t>nya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satu</a:t>
            </a:r>
            <a:r>
              <a:rPr lang="en-US" sz="1200" i="1" dirty="0">
                <a:solidFill>
                  <a:schemeClr val="tx1"/>
                </a:solidFill>
              </a:rPr>
              <a:t> per </a:t>
            </a:r>
            <a:r>
              <a:rPr lang="en-US" sz="1200" i="1" dirty="0" err="1">
                <a:solidFill>
                  <a:schemeClr val="tx1"/>
                </a:solidFill>
              </a:rPr>
              <a:t>satu</a:t>
            </a:r>
            <a:r>
              <a:rPr lang="en-US" sz="1200" i="1" dirty="0">
                <a:solidFill>
                  <a:schemeClr val="tx1"/>
                </a:solidFill>
              </a:rPr>
              <a:t> (</a:t>
            </a:r>
            <a:r>
              <a:rPr lang="en-US" sz="1200" i="1" dirty="0" err="1">
                <a:solidFill>
                  <a:schemeClr val="tx1"/>
                </a:solidFill>
              </a:rPr>
              <a:t>Apabila</a:t>
            </a:r>
            <a:r>
              <a:rPr lang="en-US" sz="1200" i="1" dirty="0">
                <a:solidFill>
                  <a:schemeClr val="tx1"/>
                </a:solidFill>
              </a:rPr>
              <a:t> di </a:t>
            </a:r>
            <a:r>
              <a:rPr lang="en-US" sz="1200" i="1" dirty="0" err="1">
                <a:solidFill>
                  <a:schemeClr val="tx1"/>
                </a:solidFill>
              </a:rPr>
              <a:t>cek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ada</a:t>
            </a:r>
            <a:r>
              <a:rPr lang="en-US" sz="1200" i="1" dirty="0">
                <a:solidFill>
                  <a:schemeClr val="tx1"/>
                </a:solidFill>
              </a:rPr>
              <a:t> </a:t>
            </a:r>
            <a:r>
              <a:rPr lang="en-US" sz="1200" i="1" dirty="0" err="1">
                <a:solidFill>
                  <a:schemeClr val="tx1"/>
                </a:solidFill>
              </a:rPr>
              <a:t>Trx</a:t>
            </a:r>
            <a:r>
              <a:rPr lang="en-US" sz="1200" i="1" dirty="0">
                <a:solidFill>
                  <a:schemeClr val="tx1"/>
                </a:solidFill>
              </a:rPr>
              <a:t> Real &gt;50.000 </a:t>
            </a:r>
            <a:r>
              <a:rPr lang="en-US" sz="1200" i="1" dirty="0" err="1">
                <a:solidFill>
                  <a:schemeClr val="tx1"/>
                </a:solidFill>
              </a:rPr>
              <a:t>maka</a:t>
            </a:r>
            <a:r>
              <a:rPr lang="en-US" sz="1200" i="1" dirty="0">
                <a:solidFill>
                  <a:schemeClr val="tx1"/>
                </a:solidFill>
              </a:rPr>
              <a:t> vendor </a:t>
            </a:r>
            <a:r>
              <a:rPr lang="en-US" sz="1200" i="1" dirty="0" err="1">
                <a:solidFill>
                  <a:schemeClr val="tx1"/>
                </a:solidFill>
              </a:rPr>
              <a:t>dikenakan</a:t>
            </a:r>
            <a:r>
              <a:rPr lang="en-US" sz="1200" i="1" dirty="0">
                <a:solidFill>
                  <a:schemeClr val="tx1"/>
                </a:solidFill>
              </a:rPr>
              <a:t> Penalty)</a:t>
            </a:r>
          </a:p>
        </p:txBody>
      </p:sp>
    </p:spTree>
    <p:extLst>
      <p:ext uri="{BB962C8B-B14F-4D97-AF65-F5344CB8AC3E}">
        <p14:creationId xmlns:p14="http://schemas.microsoft.com/office/powerpoint/2010/main" val="134140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Rekon</a:t>
            </a:r>
            <a:r>
              <a:rPr lang="en-US" dirty="0"/>
              <a:t> Vendor – Bank </a:t>
            </a:r>
            <a:r>
              <a:rPr lang="en-US" dirty="0" err="1"/>
              <a:t>Mandiri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90EBA9-FF26-C61E-18BA-2D98A544FCA9}"/>
              </a:ext>
            </a:extLst>
          </p:cNvPr>
          <p:cNvSpPr/>
          <p:nvPr/>
        </p:nvSpPr>
        <p:spPr>
          <a:xfrm>
            <a:off x="151196" y="996369"/>
            <a:ext cx="1610929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8146A-24B3-7954-4AE8-827C8C1F9669}"/>
              </a:ext>
            </a:extLst>
          </p:cNvPr>
          <p:cNvSpPr/>
          <p:nvPr/>
        </p:nvSpPr>
        <p:spPr>
          <a:xfrm>
            <a:off x="151196" y="996367"/>
            <a:ext cx="1610929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ODM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54A7FE-524D-C4DA-6CD4-FC8E1BB445F7}"/>
              </a:ext>
            </a:extLst>
          </p:cNvPr>
          <p:cNvSpPr/>
          <p:nvPr/>
        </p:nvSpPr>
        <p:spPr>
          <a:xfrm>
            <a:off x="1880222" y="996365"/>
            <a:ext cx="525604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076ADD-5C9F-E7A6-CA97-1BC5678CEAB6}"/>
              </a:ext>
            </a:extLst>
          </p:cNvPr>
          <p:cNvSpPr/>
          <p:nvPr/>
        </p:nvSpPr>
        <p:spPr>
          <a:xfrm>
            <a:off x="1869676" y="996365"/>
            <a:ext cx="525604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TEAM REKON MTI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067C32-2D03-F398-3E46-DE851EDB27AE}"/>
              </a:ext>
            </a:extLst>
          </p:cNvPr>
          <p:cNvSpPr/>
          <p:nvPr/>
        </p:nvSpPr>
        <p:spPr>
          <a:xfrm>
            <a:off x="7222822" y="1062270"/>
            <a:ext cx="2303169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84742C-5D02-A772-8B47-36804A552CEE}"/>
              </a:ext>
            </a:extLst>
          </p:cNvPr>
          <p:cNvSpPr/>
          <p:nvPr/>
        </p:nvSpPr>
        <p:spPr>
          <a:xfrm>
            <a:off x="7212179" y="996367"/>
            <a:ext cx="2303169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VENDOR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FE98EB-815C-081F-3AE5-E57B1C8E6950}"/>
              </a:ext>
            </a:extLst>
          </p:cNvPr>
          <p:cNvSpPr/>
          <p:nvPr/>
        </p:nvSpPr>
        <p:spPr>
          <a:xfrm>
            <a:off x="9599234" y="996368"/>
            <a:ext cx="2441567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2F9595-E9FF-CCAC-F9F1-343495B74FC6}"/>
              </a:ext>
            </a:extLst>
          </p:cNvPr>
          <p:cNvSpPr/>
          <p:nvPr/>
        </p:nvSpPr>
        <p:spPr>
          <a:xfrm>
            <a:off x="9599236" y="996367"/>
            <a:ext cx="2441567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MANDIRI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3A38AF-9C26-D08D-DC34-EA30D9C0C5E3}"/>
              </a:ext>
            </a:extLst>
          </p:cNvPr>
          <p:cNvSpPr/>
          <p:nvPr/>
        </p:nvSpPr>
        <p:spPr>
          <a:xfrm>
            <a:off x="252403" y="1589281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Query Data</a:t>
            </a:r>
          </a:p>
          <a:p>
            <a:pPr algn="ctr"/>
            <a:r>
              <a:rPr lang="en-US" sz="1100" dirty="0"/>
              <a:t>(Mas </a:t>
            </a:r>
            <a:r>
              <a:rPr lang="en-US" sz="1100" dirty="0" err="1"/>
              <a:t>Muwsa</a:t>
            </a:r>
            <a:r>
              <a:rPr lang="en-US" sz="1100" dirty="0"/>
              <a:t>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00AE40-657C-270D-1BC0-48324D20FADB}"/>
              </a:ext>
            </a:extLst>
          </p:cNvPr>
          <p:cNvSpPr/>
          <p:nvPr/>
        </p:nvSpPr>
        <p:spPr>
          <a:xfrm>
            <a:off x="3775119" y="1589283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Proses </a:t>
            </a:r>
            <a:r>
              <a:rPr lang="en-US" sz="1100" dirty="0" err="1"/>
              <a:t>Rekon</a:t>
            </a:r>
            <a:endParaRPr lang="en-US" sz="1100" dirty="0"/>
          </a:p>
          <a:p>
            <a:pPr algn="ctr"/>
            <a:r>
              <a:rPr lang="en-US" sz="1100" dirty="0"/>
              <a:t>(</a:t>
            </a:r>
            <a:r>
              <a:rPr lang="en-US" sz="1100" dirty="0" err="1"/>
              <a:t>Mba</a:t>
            </a:r>
            <a:r>
              <a:rPr lang="en-US" sz="1100" dirty="0"/>
              <a:t> </a:t>
            </a:r>
            <a:r>
              <a:rPr lang="en-US" sz="1100" dirty="0" err="1"/>
              <a:t>Ikas</a:t>
            </a:r>
            <a:r>
              <a:rPr lang="en-US" sz="1100" dirty="0"/>
              <a:t>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E67845F-F5F6-643F-BA01-66B53957D072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1648228" y="1875023"/>
            <a:ext cx="2126891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A8E099D-FF9F-2EAA-436A-9FCD1644421A}"/>
              </a:ext>
            </a:extLst>
          </p:cNvPr>
          <p:cNvSpPr/>
          <p:nvPr/>
        </p:nvSpPr>
        <p:spPr>
          <a:xfrm>
            <a:off x="2170185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1. Look Up </a:t>
            </a:r>
            <a:r>
              <a:rPr lang="en-US" sz="1100" dirty="0" err="1"/>
              <a:t>Kontrak</a:t>
            </a:r>
            <a:r>
              <a:rPr lang="en-US" sz="1100" dirty="0"/>
              <a:t> Vendor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555A2C-2CAE-E231-3206-5F5ED039A950}"/>
              </a:ext>
            </a:extLst>
          </p:cNvPr>
          <p:cNvSpPr/>
          <p:nvPr/>
        </p:nvSpPr>
        <p:spPr>
          <a:xfrm>
            <a:off x="3363828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2. </a:t>
            </a:r>
            <a:r>
              <a:rPr lang="en-US" sz="1100" dirty="0" err="1"/>
              <a:t>Perhitungan</a:t>
            </a:r>
            <a:r>
              <a:rPr lang="en-US" sz="1100" dirty="0"/>
              <a:t> SLA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3EA437-E969-FEAA-80E1-D7DD988E1207}"/>
              </a:ext>
            </a:extLst>
          </p:cNvPr>
          <p:cNvSpPr/>
          <p:nvPr/>
        </p:nvSpPr>
        <p:spPr>
          <a:xfrm>
            <a:off x="4557471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3. </a:t>
            </a:r>
            <a:r>
              <a:rPr lang="en-US" sz="1100" dirty="0" err="1"/>
              <a:t>Validasi</a:t>
            </a:r>
            <a:r>
              <a:rPr lang="en-US" sz="1100" dirty="0"/>
              <a:t> Instalment &amp; Replacement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A90BE8E-8F0A-D7EF-F9FC-BBA94D3B511A}"/>
              </a:ext>
            </a:extLst>
          </p:cNvPr>
          <p:cNvSpPr/>
          <p:nvPr/>
        </p:nvSpPr>
        <p:spPr>
          <a:xfrm>
            <a:off x="5764294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4. </a:t>
            </a:r>
            <a:r>
              <a:rPr lang="en-US" sz="1100" dirty="0" err="1"/>
              <a:t>Validasi</a:t>
            </a:r>
            <a:r>
              <a:rPr lang="en-US" sz="1100" dirty="0"/>
              <a:t> PM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7EDFD782-E3A0-534A-2837-15AB769509AC}"/>
              </a:ext>
            </a:extLst>
          </p:cNvPr>
          <p:cNvCxnSpPr>
            <a:stCxn id="12" idx="2"/>
            <a:endCxn id="14" idx="0"/>
          </p:cNvCxnSpPr>
          <p:nvPr/>
        </p:nvCxnSpPr>
        <p:spPr>
          <a:xfrm rot="5400000">
            <a:off x="3453181" y="1432373"/>
            <a:ext cx="291458" cy="174824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C85A904-3858-20EF-0508-D981E5311B14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rot="5400000">
            <a:off x="4050002" y="2029194"/>
            <a:ext cx="291458" cy="55460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EC861FB2-0688-C317-E325-FD20FBAFAE09}"/>
              </a:ext>
            </a:extLst>
          </p:cNvPr>
          <p:cNvCxnSpPr>
            <a:stCxn id="12" idx="2"/>
            <a:endCxn id="16" idx="0"/>
          </p:cNvCxnSpPr>
          <p:nvPr/>
        </p:nvCxnSpPr>
        <p:spPr>
          <a:xfrm rot="16200000" flipH="1">
            <a:off x="4646823" y="1986974"/>
            <a:ext cx="291458" cy="63904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8BB0C8A4-572F-73CE-2E76-3480A8DA9AF9}"/>
              </a:ext>
            </a:extLst>
          </p:cNvPr>
          <p:cNvCxnSpPr>
            <a:stCxn id="12" idx="2"/>
            <a:endCxn id="17" idx="0"/>
          </p:cNvCxnSpPr>
          <p:nvPr/>
        </p:nvCxnSpPr>
        <p:spPr>
          <a:xfrm rot="16200000" flipH="1">
            <a:off x="5250235" y="1383563"/>
            <a:ext cx="291458" cy="184586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5F0F158-76D7-FFD1-CAE5-2D4FBC7158F6}"/>
              </a:ext>
            </a:extLst>
          </p:cNvPr>
          <p:cNvSpPr/>
          <p:nvPr/>
        </p:nvSpPr>
        <p:spPr>
          <a:xfrm>
            <a:off x="3775119" y="3318988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Hasil Data </a:t>
            </a:r>
            <a:r>
              <a:rPr lang="en-US" sz="1100" dirty="0" err="1"/>
              <a:t>Rekon</a:t>
            </a:r>
            <a:endParaRPr lang="en-US" sz="1100" dirty="0"/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9BA30F52-15CF-87EE-D1C4-2DD1C5254DA0}"/>
              </a:ext>
            </a:extLst>
          </p:cNvPr>
          <p:cNvCxnSpPr>
            <a:stCxn id="14" idx="2"/>
            <a:endCxn id="22" idx="0"/>
          </p:cNvCxnSpPr>
          <p:nvPr/>
        </p:nvCxnSpPr>
        <p:spPr>
          <a:xfrm rot="16200000" flipH="1">
            <a:off x="3435917" y="2281873"/>
            <a:ext cx="325984" cy="174824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219F0CC7-739A-02B2-CA3C-192EDD4C6927}"/>
              </a:ext>
            </a:extLst>
          </p:cNvPr>
          <p:cNvCxnSpPr>
            <a:stCxn id="15" idx="2"/>
            <a:endCxn id="22" idx="0"/>
          </p:cNvCxnSpPr>
          <p:nvPr/>
        </p:nvCxnSpPr>
        <p:spPr>
          <a:xfrm rot="16200000" flipH="1">
            <a:off x="4032739" y="2878695"/>
            <a:ext cx="325984" cy="55460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5EA02F0B-81B9-8A2E-1514-8622926A7D64}"/>
              </a:ext>
            </a:extLst>
          </p:cNvPr>
          <p:cNvCxnSpPr>
            <a:stCxn id="16" idx="2"/>
            <a:endCxn id="22" idx="0"/>
          </p:cNvCxnSpPr>
          <p:nvPr/>
        </p:nvCxnSpPr>
        <p:spPr>
          <a:xfrm rot="5400000">
            <a:off x="4629561" y="2836476"/>
            <a:ext cx="325984" cy="63904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665213EB-16D5-78AD-AEF7-7CDD2480F1AE}"/>
              </a:ext>
            </a:extLst>
          </p:cNvPr>
          <p:cNvCxnSpPr>
            <a:stCxn id="17" idx="2"/>
            <a:endCxn id="22" idx="0"/>
          </p:cNvCxnSpPr>
          <p:nvPr/>
        </p:nvCxnSpPr>
        <p:spPr>
          <a:xfrm rot="5400000">
            <a:off x="5232972" y="2233064"/>
            <a:ext cx="325984" cy="184586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D64BC11-E469-1B6A-FB2C-9A48A8945DDB}"/>
              </a:ext>
            </a:extLst>
          </p:cNvPr>
          <p:cNvSpPr/>
          <p:nvPr/>
        </p:nvSpPr>
        <p:spPr>
          <a:xfrm>
            <a:off x="7692093" y="3313734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Data </a:t>
            </a:r>
            <a:r>
              <a:rPr lang="en-US" sz="1100" dirty="0" err="1"/>
              <a:t>Rekon</a:t>
            </a:r>
            <a:br>
              <a:rPr lang="en-US" sz="1100" dirty="0"/>
            </a:br>
            <a:r>
              <a:rPr lang="en-US" sz="1100" dirty="0"/>
              <a:t>(Vendor)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E158B0-496B-58F9-7650-75B412A1F951}"/>
              </a:ext>
            </a:extLst>
          </p:cNvPr>
          <p:cNvSpPr txBox="1"/>
          <p:nvPr/>
        </p:nvSpPr>
        <p:spPr>
          <a:xfrm>
            <a:off x="5407303" y="3247995"/>
            <a:ext cx="1907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Send To Vendor</a:t>
            </a:r>
          </a:p>
          <a:p>
            <a:pPr algn="ctr"/>
            <a:r>
              <a:rPr lang="en-US" sz="1000" i="1" dirty="0"/>
              <a:t>By Spreadsheet via Email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322D41F-BF20-6FEE-A17E-03855D96573C}"/>
              </a:ext>
            </a:extLst>
          </p:cNvPr>
          <p:cNvCxnSpPr>
            <a:stCxn id="22" idx="3"/>
            <a:endCxn id="27" idx="1"/>
          </p:cNvCxnSpPr>
          <p:nvPr/>
        </p:nvCxnSpPr>
        <p:spPr>
          <a:xfrm flipV="1">
            <a:off x="5170944" y="3599476"/>
            <a:ext cx="2521149" cy="52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157D4DF-9E02-613D-FD60-BD8A2C932F1F}"/>
              </a:ext>
            </a:extLst>
          </p:cNvPr>
          <p:cNvSpPr txBox="1"/>
          <p:nvPr/>
        </p:nvSpPr>
        <p:spPr>
          <a:xfrm>
            <a:off x="4494579" y="3958669"/>
            <a:ext cx="1349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Vendor </a:t>
            </a:r>
            <a:r>
              <a:rPr lang="en-US" sz="1000" i="1" dirty="0" err="1"/>
              <a:t>melakukan</a:t>
            </a:r>
            <a:r>
              <a:rPr lang="en-US" sz="1000" i="1" dirty="0"/>
              <a:t> </a:t>
            </a:r>
            <a:r>
              <a:rPr lang="en-US" sz="1000" i="1" dirty="0" err="1"/>
              <a:t>sanggahan</a:t>
            </a:r>
            <a:r>
              <a:rPr lang="en-US" sz="1000" i="1" dirty="0"/>
              <a:t> Max 1x</a:t>
            </a:r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925F64C5-08E4-EF45-4C5E-D08236521547}"/>
              </a:ext>
            </a:extLst>
          </p:cNvPr>
          <p:cNvSpPr/>
          <p:nvPr/>
        </p:nvSpPr>
        <p:spPr>
          <a:xfrm>
            <a:off x="3719605" y="4284420"/>
            <a:ext cx="1487292" cy="871931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Hasil Feedback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86E277D2-E8DE-EB1B-72CD-1C2EFDEA9450}"/>
              </a:ext>
            </a:extLst>
          </p:cNvPr>
          <p:cNvCxnSpPr>
            <a:stCxn id="27" idx="2"/>
            <a:endCxn id="31" idx="3"/>
          </p:cNvCxnSpPr>
          <p:nvPr/>
        </p:nvCxnSpPr>
        <p:spPr>
          <a:xfrm rot="5400000">
            <a:off x="6380868" y="2711247"/>
            <a:ext cx="835169" cy="318310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AA87B70-6FED-D2CF-2389-A0D52DBD3531}"/>
              </a:ext>
            </a:extLst>
          </p:cNvPr>
          <p:cNvCxnSpPr>
            <a:stCxn id="31" idx="0"/>
            <a:endCxn id="22" idx="2"/>
          </p:cNvCxnSpPr>
          <p:nvPr/>
        </p:nvCxnSpPr>
        <p:spPr>
          <a:xfrm flipV="1">
            <a:off x="4463251" y="3890471"/>
            <a:ext cx="9781" cy="3939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8491EE1A-8FD3-E0B8-6861-DC843B4A24BE}"/>
              </a:ext>
            </a:extLst>
          </p:cNvPr>
          <p:cNvSpPr/>
          <p:nvPr/>
        </p:nvSpPr>
        <p:spPr>
          <a:xfrm>
            <a:off x="3765338" y="5507959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Data </a:t>
            </a:r>
            <a:r>
              <a:rPr lang="en-US" sz="1100" dirty="0" err="1"/>
              <a:t>Rekon</a:t>
            </a:r>
            <a:r>
              <a:rPr lang="en-US" sz="1100" dirty="0"/>
              <a:t> </a:t>
            </a:r>
            <a:r>
              <a:rPr lang="en-US" sz="1100" dirty="0" err="1"/>
              <a:t>Sudah</a:t>
            </a:r>
            <a:r>
              <a:rPr lang="en-US" sz="1100" dirty="0"/>
              <a:t> Approve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8B09C0C-005C-95DC-F1E9-54E9CF232BAE}"/>
              </a:ext>
            </a:extLst>
          </p:cNvPr>
          <p:cNvCxnSpPr>
            <a:stCxn id="31" idx="2"/>
            <a:endCxn id="37" idx="0"/>
          </p:cNvCxnSpPr>
          <p:nvPr/>
        </p:nvCxnSpPr>
        <p:spPr>
          <a:xfrm>
            <a:off x="4463251" y="5156351"/>
            <a:ext cx="0" cy="3516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A3AD0D0F-F271-0C0B-EB88-6A724E62CFA1}"/>
              </a:ext>
            </a:extLst>
          </p:cNvPr>
          <p:cNvSpPr txBox="1"/>
          <p:nvPr/>
        </p:nvSpPr>
        <p:spPr>
          <a:xfrm>
            <a:off x="5500495" y="5385981"/>
            <a:ext cx="3327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MTI </a:t>
            </a:r>
            <a:r>
              <a:rPr lang="en-US" sz="1000" i="1" dirty="0" err="1"/>
              <a:t>Kirim</a:t>
            </a:r>
            <a:r>
              <a:rPr lang="en-US" sz="1000" i="1" dirty="0"/>
              <a:t> Data </a:t>
            </a:r>
            <a:r>
              <a:rPr lang="en-US" sz="1000" i="1" dirty="0" err="1"/>
              <a:t>Tagihan</a:t>
            </a:r>
            <a:r>
              <a:rPr lang="en-US" sz="1000" i="1" dirty="0"/>
              <a:t> </a:t>
            </a:r>
            <a:r>
              <a:rPr lang="en-US" sz="1000" i="1" dirty="0" err="1"/>
              <a:t>ke</a:t>
            </a:r>
            <a:r>
              <a:rPr lang="en-US" sz="1000" i="1" dirty="0"/>
              <a:t> Tim REO </a:t>
            </a:r>
            <a:r>
              <a:rPr lang="en-US" sz="1000" i="1" dirty="0" err="1"/>
              <a:t>Mandiri</a:t>
            </a:r>
            <a:br>
              <a:rPr lang="en-US" sz="1000" i="1" dirty="0"/>
            </a:br>
            <a:r>
              <a:rPr lang="en-US" sz="1000" i="1" dirty="0"/>
              <a:t>Tim REO </a:t>
            </a:r>
            <a:r>
              <a:rPr lang="en-US" sz="1000" i="1" dirty="0" err="1"/>
              <a:t>Mandiri</a:t>
            </a:r>
            <a:r>
              <a:rPr lang="en-US" sz="1000" i="1" dirty="0"/>
              <a:t> </a:t>
            </a:r>
            <a:r>
              <a:rPr lang="en-US" sz="1000" i="1" dirty="0" err="1"/>
              <a:t>memberikan</a:t>
            </a:r>
            <a:r>
              <a:rPr lang="en-US" sz="1000" i="1" dirty="0"/>
              <a:t> Feedback </a:t>
            </a:r>
            <a:r>
              <a:rPr lang="en-US" sz="1000" i="1" dirty="0" err="1"/>
              <a:t>ke</a:t>
            </a:r>
            <a:r>
              <a:rPr lang="en-US" sz="1000" i="1" dirty="0"/>
              <a:t> MTI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0ED1A2B-B3EB-AE1E-9775-1D4B278749D9}"/>
              </a:ext>
            </a:extLst>
          </p:cNvPr>
          <p:cNvSpPr/>
          <p:nvPr/>
        </p:nvSpPr>
        <p:spPr>
          <a:xfrm>
            <a:off x="10307693" y="5507959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Hasil </a:t>
            </a:r>
            <a:r>
              <a:rPr lang="en-US" sz="1100" dirty="0" err="1"/>
              <a:t>Rekon</a:t>
            </a:r>
            <a:endParaRPr lang="en-US" sz="1100" dirty="0"/>
          </a:p>
          <a:p>
            <a:pPr algn="ctr"/>
            <a:r>
              <a:rPr lang="en-US" sz="1100" dirty="0"/>
              <a:t>(Mandiri)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4861B67B-23DA-C365-F28D-97B97A0AD6C2}"/>
              </a:ext>
            </a:extLst>
          </p:cNvPr>
          <p:cNvCxnSpPr>
            <a:stCxn id="37" idx="3"/>
            <a:endCxn id="58" idx="1"/>
          </p:cNvCxnSpPr>
          <p:nvPr/>
        </p:nvCxnSpPr>
        <p:spPr>
          <a:xfrm>
            <a:off x="5161163" y="5793701"/>
            <a:ext cx="514653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50F42C1A-19D9-D951-0FD7-3668C62BB388}"/>
              </a:ext>
            </a:extLst>
          </p:cNvPr>
          <p:cNvSpPr/>
          <p:nvPr/>
        </p:nvSpPr>
        <p:spPr>
          <a:xfrm>
            <a:off x="4287293" y="6274670"/>
            <a:ext cx="371475" cy="35431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D85C149-7A39-F752-86CC-CD75E51478AE}"/>
              </a:ext>
            </a:extLst>
          </p:cNvPr>
          <p:cNvCxnSpPr>
            <a:cxnSpLocks/>
            <a:stCxn id="37" idx="2"/>
            <a:endCxn id="65" idx="0"/>
          </p:cNvCxnSpPr>
          <p:nvPr/>
        </p:nvCxnSpPr>
        <p:spPr>
          <a:xfrm>
            <a:off x="4463251" y="6079442"/>
            <a:ext cx="9780" cy="1952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5DC0419-0627-A15E-C418-399EE01DD9C9}"/>
              </a:ext>
            </a:extLst>
          </p:cNvPr>
          <p:cNvSpPr txBox="1"/>
          <p:nvPr/>
        </p:nvSpPr>
        <p:spPr>
          <a:xfrm>
            <a:off x="188172" y="2172834"/>
            <a:ext cx="119337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Query Data :</a:t>
            </a:r>
          </a:p>
          <a:p>
            <a:r>
              <a:rPr lang="en-US" sz="1000" i="1" dirty="0"/>
              <a:t>1. Instalment</a:t>
            </a:r>
          </a:p>
          <a:p>
            <a:r>
              <a:rPr lang="en-US" sz="1000" i="1" dirty="0"/>
              <a:t>2. </a:t>
            </a:r>
            <a:r>
              <a:rPr lang="en-US" sz="1000" i="1" dirty="0" err="1"/>
              <a:t>PullOut</a:t>
            </a:r>
            <a:endParaRPr lang="en-US" sz="1000" i="1" dirty="0"/>
          </a:p>
          <a:p>
            <a:r>
              <a:rPr lang="en-US" sz="1000" i="1" dirty="0"/>
              <a:t>3. Replacement</a:t>
            </a:r>
          </a:p>
          <a:p>
            <a:r>
              <a:rPr lang="en-US" sz="1000" i="1" dirty="0"/>
              <a:t>4. Visit Thermal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5F846CA-5DAA-91C2-7502-93F613806926}"/>
              </a:ext>
            </a:extLst>
          </p:cNvPr>
          <p:cNvSpPr txBox="1"/>
          <p:nvPr/>
        </p:nvSpPr>
        <p:spPr>
          <a:xfrm>
            <a:off x="1413055" y="1561463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9C755D9-DE90-9A6B-995A-6546149EB351}"/>
              </a:ext>
            </a:extLst>
          </p:cNvPr>
          <p:cNvSpPr txBox="1"/>
          <p:nvPr/>
        </p:nvSpPr>
        <p:spPr>
          <a:xfrm>
            <a:off x="4925225" y="1551129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5029ACC-4C05-FDBE-65A6-7E875BC5F40D}"/>
              </a:ext>
            </a:extLst>
          </p:cNvPr>
          <p:cNvSpPr txBox="1"/>
          <p:nvPr/>
        </p:nvSpPr>
        <p:spPr>
          <a:xfrm>
            <a:off x="4925225" y="3284097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4381C6E0-C440-65BF-16A7-80BF1B96C195}"/>
              </a:ext>
            </a:extLst>
          </p:cNvPr>
          <p:cNvSpPr txBox="1"/>
          <p:nvPr/>
        </p:nvSpPr>
        <p:spPr>
          <a:xfrm>
            <a:off x="8828317" y="3284097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ACFF8FF-DA7C-A09F-2088-61DD4EF90E0B}"/>
              </a:ext>
            </a:extLst>
          </p:cNvPr>
          <p:cNvSpPr txBox="1"/>
          <p:nvPr/>
        </p:nvSpPr>
        <p:spPr>
          <a:xfrm>
            <a:off x="4952543" y="5455231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7FA8C80-0E93-E905-0B29-D379A47EA404}"/>
              </a:ext>
            </a:extLst>
          </p:cNvPr>
          <p:cNvSpPr txBox="1"/>
          <p:nvPr/>
        </p:nvSpPr>
        <p:spPr>
          <a:xfrm>
            <a:off x="11470755" y="5455231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346683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8368" y="425277"/>
            <a:ext cx="8745039" cy="359867"/>
          </a:xfrm>
        </p:spPr>
        <p:txBody>
          <a:bodyPr/>
          <a:lstStyle/>
          <a:p>
            <a:r>
              <a:rPr lang="en-US" dirty="0" err="1"/>
              <a:t>Rekon</a:t>
            </a:r>
            <a:r>
              <a:rPr lang="en-US" dirty="0"/>
              <a:t> Vendor – Bank </a:t>
            </a:r>
            <a:r>
              <a:rPr lang="en-US" dirty="0" err="1"/>
              <a:t>Mandiri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54A7FE-524D-C4DA-6CD4-FC8E1BB445F7}"/>
              </a:ext>
            </a:extLst>
          </p:cNvPr>
          <p:cNvSpPr/>
          <p:nvPr/>
        </p:nvSpPr>
        <p:spPr>
          <a:xfrm>
            <a:off x="234860" y="1006082"/>
            <a:ext cx="4675020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076ADD-5C9F-E7A6-CA97-1BC5678CEAB6}"/>
              </a:ext>
            </a:extLst>
          </p:cNvPr>
          <p:cNvSpPr/>
          <p:nvPr/>
        </p:nvSpPr>
        <p:spPr>
          <a:xfrm>
            <a:off x="164702" y="996365"/>
            <a:ext cx="4675020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TEAM REKON MTI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D1219B1-F8E8-8B21-4B70-709DA7614126}"/>
              </a:ext>
            </a:extLst>
          </p:cNvPr>
          <p:cNvSpPr/>
          <p:nvPr/>
        </p:nvSpPr>
        <p:spPr>
          <a:xfrm>
            <a:off x="4957714" y="986648"/>
            <a:ext cx="228216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1E81061-3489-BC30-10EB-B24BBAA0A66E}"/>
              </a:ext>
            </a:extLst>
          </p:cNvPr>
          <p:cNvSpPr/>
          <p:nvPr/>
        </p:nvSpPr>
        <p:spPr>
          <a:xfrm>
            <a:off x="4957714" y="996365"/>
            <a:ext cx="228216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VENDOR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ECEBB9A-1943-CD03-4C77-4814D339B217}"/>
              </a:ext>
            </a:extLst>
          </p:cNvPr>
          <p:cNvSpPr/>
          <p:nvPr/>
        </p:nvSpPr>
        <p:spPr>
          <a:xfrm>
            <a:off x="7368417" y="986648"/>
            <a:ext cx="228216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0C51D82-E35F-2E76-6058-B33318CAE5DD}"/>
              </a:ext>
            </a:extLst>
          </p:cNvPr>
          <p:cNvSpPr/>
          <p:nvPr/>
        </p:nvSpPr>
        <p:spPr>
          <a:xfrm>
            <a:off x="7368417" y="996365"/>
            <a:ext cx="228216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MANDIRI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548FA98-F36B-517F-E978-F0E38ACD19B4}"/>
              </a:ext>
            </a:extLst>
          </p:cNvPr>
          <p:cNvSpPr/>
          <p:nvPr/>
        </p:nvSpPr>
        <p:spPr>
          <a:xfrm>
            <a:off x="9745133" y="1006081"/>
            <a:ext cx="228216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F38F4DD-F499-8EA7-C472-59E448DA15B1}"/>
              </a:ext>
            </a:extLst>
          </p:cNvPr>
          <p:cNvSpPr/>
          <p:nvPr/>
        </p:nvSpPr>
        <p:spPr>
          <a:xfrm>
            <a:off x="9779120" y="1006082"/>
            <a:ext cx="228216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MANDIRI LOKET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FB254CB-729D-8826-746F-533EDBE8C3B3}"/>
              </a:ext>
            </a:extLst>
          </p:cNvPr>
          <p:cNvSpPr/>
          <p:nvPr/>
        </p:nvSpPr>
        <p:spPr>
          <a:xfrm>
            <a:off x="1784830" y="2040135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MTI </a:t>
            </a:r>
            <a:r>
              <a:rPr lang="en-US" sz="1100" dirty="0" err="1"/>
              <a:t>Membuat</a:t>
            </a:r>
            <a:endParaRPr lang="en-US" sz="1100" dirty="0"/>
          </a:p>
          <a:p>
            <a:pPr algn="ctr"/>
            <a:r>
              <a:rPr lang="en-US" sz="1100" dirty="0" err="1"/>
              <a:t>Berita</a:t>
            </a:r>
            <a:r>
              <a:rPr lang="en-US" sz="1100" dirty="0"/>
              <a:t> Acara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1982CC48-826B-6F65-0CE1-327026E4C47C}"/>
              </a:ext>
            </a:extLst>
          </p:cNvPr>
          <p:cNvSpPr/>
          <p:nvPr/>
        </p:nvSpPr>
        <p:spPr>
          <a:xfrm>
            <a:off x="2297004" y="1522414"/>
            <a:ext cx="371475" cy="35431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AB5DE329-32E2-B255-63DD-BFA422C7441F}"/>
              </a:ext>
            </a:extLst>
          </p:cNvPr>
          <p:cNvCxnSpPr>
            <a:cxnSpLocks/>
            <a:stCxn id="84" idx="4"/>
            <a:endCxn id="83" idx="0"/>
          </p:cNvCxnSpPr>
          <p:nvPr/>
        </p:nvCxnSpPr>
        <p:spPr>
          <a:xfrm>
            <a:off x="2482742" y="1876731"/>
            <a:ext cx="1" cy="1634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87B5121C-D591-806A-AC51-B6EEDF17BA2E}"/>
              </a:ext>
            </a:extLst>
          </p:cNvPr>
          <p:cNvSpPr txBox="1"/>
          <p:nvPr/>
        </p:nvSpPr>
        <p:spPr>
          <a:xfrm>
            <a:off x="2583161" y="1604060"/>
            <a:ext cx="1349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Feedback </a:t>
            </a:r>
            <a:r>
              <a:rPr lang="en-US" sz="1000" i="1" dirty="0" err="1"/>
              <a:t>dr</a:t>
            </a:r>
            <a:r>
              <a:rPr lang="en-US" sz="1000" i="1" dirty="0"/>
              <a:t> </a:t>
            </a:r>
            <a:r>
              <a:rPr lang="en-US" sz="1000" i="1" dirty="0" err="1"/>
              <a:t>Mandiri</a:t>
            </a:r>
            <a:r>
              <a:rPr lang="en-US" sz="1000" i="1" dirty="0"/>
              <a:t> Approve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A7E4E2FF-E744-4074-AD04-410F89D065F1}"/>
              </a:ext>
            </a:extLst>
          </p:cNvPr>
          <p:cNvSpPr/>
          <p:nvPr/>
        </p:nvSpPr>
        <p:spPr>
          <a:xfrm>
            <a:off x="5376967" y="2040135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Vendor </a:t>
            </a:r>
            <a:r>
              <a:rPr lang="en-US" sz="1100" dirty="0" err="1"/>
              <a:t>Sirkuler</a:t>
            </a:r>
            <a:r>
              <a:rPr lang="en-US" sz="1100" dirty="0"/>
              <a:t> BA </a:t>
            </a:r>
            <a:r>
              <a:rPr lang="en-US" sz="1100" dirty="0" err="1"/>
              <a:t>dari</a:t>
            </a:r>
            <a:r>
              <a:rPr lang="en-US" sz="1100" dirty="0"/>
              <a:t> MTI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C6409A15-4F57-E413-B5CB-5DD6B0BE00F1}"/>
              </a:ext>
            </a:extLst>
          </p:cNvPr>
          <p:cNvCxnSpPr>
            <a:stCxn id="83" idx="3"/>
            <a:endCxn id="89" idx="1"/>
          </p:cNvCxnSpPr>
          <p:nvPr/>
        </p:nvCxnSpPr>
        <p:spPr>
          <a:xfrm>
            <a:off x="3180655" y="2325877"/>
            <a:ext cx="219631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>
            <a:extLst>
              <a:ext uri="{FF2B5EF4-FFF2-40B4-BE49-F238E27FC236}">
                <a16:creationId xmlns:a16="http://schemas.microsoft.com/office/drawing/2014/main" id="{BADB09E4-FB69-BB9D-20F9-F80692DD06CD}"/>
              </a:ext>
            </a:extLst>
          </p:cNvPr>
          <p:cNvSpPr/>
          <p:nvPr/>
        </p:nvSpPr>
        <p:spPr>
          <a:xfrm>
            <a:off x="5354421" y="2762097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indent="0" algn="ctr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100" kern="1200" dirty="0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Vendor </a:t>
            </a:r>
            <a:r>
              <a:rPr lang="en-US" sz="1100" kern="1200" dirty="0" err="1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menyerahkan</a:t>
            </a:r>
            <a:r>
              <a:rPr lang="en-US" sz="1100" kern="1200" dirty="0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Billing </a:t>
            </a:r>
            <a:r>
              <a:rPr lang="en-US" sz="1100" kern="1200" dirty="0" err="1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Tagihan</a:t>
            </a:r>
            <a:r>
              <a:rPr lang="en-US" sz="1100" kern="1200" dirty="0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, BAST, dan LPB </a:t>
            </a:r>
            <a:r>
              <a:rPr lang="en-US" sz="1100" kern="1200" dirty="0" err="1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ke</a:t>
            </a:r>
            <a:r>
              <a:rPr lang="en-US" sz="1100" kern="1200" dirty="0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TIM REO</a:t>
            </a:r>
            <a:endParaRPr lang="en-US" sz="1100" dirty="0">
              <a:effectLst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FC87E09F-8527-C3DF-26B7-C2953D4CDE46}"/>
              </a:ext>
            </a:extLst>
          </p:cNvPr>
          <p:cNvSpPr/>
          <p:nvPr/>
        </p:nvSpPr>
        <p:spPr>
          <a:xfrm>
            <a:off x="7790466" y="2765106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 REO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melakukan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pengecekan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dan approval Billing, BAST, LPB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7A63903-F12A-EEF6-4E1D-1B36E0ED593A}"/>
              </a:ext>
            </a:extLst>
          </p:cNvPr>
          <p:cNvCxnSpPr>
            <a:cxnSpLocks/>
            <a:stCxn id="92" idx="3"/>
            <a:endCxn id="93" idx="1"/>
          </p:cNvCxnSpPr>
          <p:nvPr/>
        </p:nvCxnSpPr>
        <p:spPr>
          <a:xfrm>
            <a:off x="6795285" y="3095549"/>
            <a:ext cx="995181" cy="30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>
            <a:extLst>
              <a:ext uri="{FF2B5EF4-FFF2-40B4-BE49-F238E27FC236}">
                <a16:creationId xmlns:a16="http://schemas.microsoft.com/office/drawing/2014/main" id="{A5F6A38A-DC40-47A0-4B15-25F916CF397A}"/>
              </a:ext>
            </a:extLst>
          </p:cNvPr>
          <p:cNvSpPr/>
          <p:nvPr/>
        </p:nvSpPr>
        <p:spPr>
          <a:xfrm>
            <a:off x="7789067" y="3633480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Approval - 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 TBRS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2FECEEE-5D07-00AC-DAE1-02CC2307891A}"/>
              </a:ext>
            </a:extLst>
          </p:cNvPr>
          <p:cNvSpPr/>
          <p:nvPr/>
        </p:nvSpPr>
        <p:spPr>
          <a:xfrm>
            <a:off x="7790466" y="4511379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Approval - 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 SPC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BFD039BF-19CF-9019-8B8D-C617BCB0B298}"/>
              </a:ext>
            </a:extLst>
          </p:cNvPr>
          <p:cNvSpPr/>
          <p:nvPr/>
        </p:nvSpPr>
        <p:spPr>
          <a:xfrm>
            <a:off x="10199770" y="5083032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Proses Invoice dan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Pembayaran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D662FF7F-E14F-FBA3-F725-48861B5E267E}"/>
              </a:ext>
            </a:extLst>
          </p:cNvPr>
          <p:cNvSpPr/>
          <p:nvPr/>
        </p:nvSpPr>
        <p:spPr>
          <a:xfrm>
            <a:off x="10199770" y="5972179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Pembayaran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Selesai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F3580336-5948-DD6A-D75D-3545BBC2BF27}"/>
              </a:ext>
            </a:extLst>
          </p:cNvPr>
          <p:cNvCxnSpPr>
            <a:stCxn id="89" idx="2"/>
            <a:endCxn id="92" idx="0"/>
          </p:cNvCxnSpPr>
          <p:nvPr/>
        </p:nvCxnSpPr>
        <p:spPr>
          <a:xfrm flipH="1">
            <a:off x="6074853" y="2611618"/>
            <a:ext cx="27" cy="150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7C44822C-DD09-5D06-B6F3-A11638266F1C}"/>
              </a:ext>
            </a:extLst>
          </p:cNvPr>
          <p:cNvCxnSpPr>
            <a:stCxn id="93" idx="2"/>
            <a:endCxn id="95" idx="0"/>
          </p:cNvCxnSpPr>
          <p:nvPr/>
        </p:nvCxnSpPr>
        <p:spPr>
          <a:xfrm flipH="1">
            <a:off x="8509499" y="3432009"/>
            <a:ext cx="1399" cy="201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2C30D080-50D5-17AA-A329-1E694EE7E206}"/>
              </a:ext>
            </a:extLst>
          </p:cNvPr>
          <p:cNvCxnSpPr>
            <a:stCxn id="95" idx="2"/>
            <a:endCxn id="97" idx="0"/>
          </p:cNvCxnSpPr>
          <p:nvPr/>
        </p:nvCxnSpPr>
        <p:spPr>
          <a:xfrm>
            <a:off x="8509499" y="4300383"/>
            <a:ext cx="1399" cy="2109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nector: Elbow 124">
            <a:extLst>
              <a:ext uri="{FF2B5EF4-FFF2-40B4-BE49-F238E27FC236}">
                <a16:creationId xmlns:a16="http://schemas.microsoft.com/office/drawing/2014/main" id="{A8A622D1-A0FC-374E-3C34-1F94F1923DCD}"/>
              </a:ext>
            </a:extLst>
          </p:cNvPr>
          <p:cNvCxnSpPr>
            <a:cxnSpLocks/>
            <a:stCxn id="97" idx="2"/>
            <a:endCxn id="99" idx="1"/>
          </p:cNvCxnSpPr>
          <p:nvPr/>
        </p:nvCxnSpPr>
        <p:spPr>
          <a:xfrm rot="16200000" flipH="1">
            <a:off x="9236233" y="4452947"/>
            <a:ext cx="238202" cy="168887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0519C29C-DF0B-7852-05D9-259E8A96FA32}"/>
              </a:ext>
            </a:extLst>
          </p:cNvPr>
          <p:cNvCxnSpPr>
            <a:stCxn id="99" idx="2"/>
            <a:endCxn id="101" idx="0"/>
          </p:cNvCxnSpPr>
          <p:nvPr/>
        </p:nvCxnSpPr>
        <p:spPr>
          <a:xfrm>
            <a:off x="10920202" y="5749935"/>
            <a:ext cx="0" cy="2222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69D25092-CC75-61ED-01F6-EFB2AAFB1ADC}"/>
              </a:ext>
            </a:extLst>
          </p:cNvPr>
          <p:cNvSpPr txBox="1"/>
          <p:nvPr/>
        </p:nvSpPr>
        <p:spPr>
          <a:xfrm>
            <a:off x="2938749" y="1993568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A508DD59-77FF-4DE5-28CC-C4BDC251D565}"/>
              </a:ext>
            </a:extLst>
          </p:cNvPr>
          <p:cNvSpPr txBox="1"/>
          <p:nvPr/>
        </p:nvSpPr>
        <p:spPr>
          <a:xfrm>
            <a:off x="6527747" y="1993568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8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119B06A9-B294-E8C6-97FE-E8CF108E095F}"/>
              </a:ext>
            </a:extLst>
          </p:cNvPr>
          <p:cNvSpPr txBox="1"/>
          <p:nvPr/>
        </p:nvSpPr>
        <p:spPr>
          <a:xfrm>
            <a:off x="6550543" y="2710121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9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DF62ACB5-3E0A-C888-47F1-4E365CAD86FD}"/>
              </a:ext>
            </a:extLst>
          </p:cNvPr>
          <p:cNvSpPr txBox="1"/>
          <p:nvPr/>
        </p:nvSpPr>
        <p:spPr>
          <a:xfrm>
            <a:off x="8901605" y="2690050"/>
            <a:ext cx="486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10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72F7439A-BDEB-AF3C-4F86-BC5FF872242D}"/>
              </a:ext>
            </a:extLst>
          </p:cNvPr>
          <p:cNvSpPr txBox="1"/>
          <p:nvPr/>
        </p:nvSpPr>
        <p:spPr>
          <a:xfrm>
            <a:off x="8868949" y="3583250"/>
            <a:ext cx="486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11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E51FF3F8-805E-F737-F885-2C14BB43CD82}"/>
              </a:ext>
            </a:extLst>
          </p:cNvPr>
          <p:cNvSpPr txBox="1"/>
          <p:nvPr/>
        </p:nvSpPr>
        <p:spPr>
          <a:xfrm>
            <a:off x="8861208" y="4487140"/>
            <a:ext cx="486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12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AD1A4D1F-7535-7EFC-79A0-E15B74842EBE}"/>
              </a:ext>
            </a:extLst>
          </p:cNvPr>
          <p:cNvSpPr txBox="1"/>
          <p:nvPr/>
        </p:nvSpPr>
        <p:spPr>
          <a:xfrm>
            <a:off x="11276224" y="5083031"/>
            <a:ext cx="486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13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B14B62D7-C407-E7D6-6000-C005921D7A74}"/>
              </a:ext>
            </a:extLst>
          </p:cNvPr>
          <p:cNvSpPr txBox="1"/>
          <p:nvPr/>
        </p:nvSpPr>
        <p:spPr>
          <a:xfrm>
            <a:off x="11324933" y="5958215"/>
            <a:ext cx="410076" cy="265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552234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Rekon</a:t>
            </a:r>
            <a:r>
              <a:rPr lang="en-US" dirty="0"/>
              <a:t> Vendor – MTI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90EBA9-FF26-C61E-18BA-2D98A544FCA9}"/>
              </a:ext>
            </a:extLst>
          </p:cNvPr>
          <p:cNvSpPr/>
          <p:nvPr/>
        </p:nvSpPr>
        <p:spPr>
          <a:xfrm>
            <a:off x="151196" y="996369"/>
            <a:ext cx="1610929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8146A-24B3-7954-4AE8-827C8C1F9669}"/>
              </a:ext>
            </a:extLst>
          </p:cNvPr>
          <p:cNvSpPr/>
          <p:nvPr/>
        </p:nvSpPr>
        <p:spPr>
          <a:xfrm>
            <a:off x="151196" y="996367"/>
            <a:ext cx="1610929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ODM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54A7FE-524D-C4DA-6CD4-FC8E1BB445F7}"/>
              </a:ext>
            </a:extLst>
          </p:cNvPr>
          <p:cNvSpPr/>
          <p:nvPr/>
        </p:nvSpPr>
        <p:spPr>
          <a:xfrm>
            <a:off x="1853857" y="1002477"/>
            <a:ext cx="525604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076ADD-5C9F-E7A6-CA97-1BC5678CEAB6}"/>
              </a:ext>
            </a:extLst>
          </p:cNvPr>
          <p:cNvSpPr/>
          <p:nvPr/>
        </p:nvSpPr>
        <p:spPr>
          <a:xfrm>
            <a:off x="1869676" y="996365"/>
            <a:ext cx="525604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TEAM REKON MTI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067C32-2D03-F398-3E46-DE851EDB27AE}"/>
              </a:ext>
            </a:extLst>
          </p:cNvPr>
          <p:cNvSpPr/>
          <p:nvPr/>
        </p:nvSpPr>
        <p:spPr>
          <a:xfrm>
            <a:off x="7213200" y="1016314"/>
            <a:ext cx="2303169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84742C-5D02-A772-8B47-36804A552CEE}"/>
              </a:ext>
            </a:extLst>
          </p:cNvPr>
          <p:cNvSpPr/>
          <p:nvPr/>
        </p:nvSpPr>
        <p:spPr>
          <a:xfrm>
            <a:off x="7212179" y="996367"/>
            <a:ext cx="2303169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VENDOR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FE98EB-815C-081F-3AE5-E57B1C8E6950}"/>
              </a:ext>
            </a:extLst>
          </p:cNvPr>
          <p:cNvSpPr/>
          <p:nvPr/>
        </p:nvSpPr>
        <p:spPr>
          <a:xfrm>
            <a:off x="9599234" y="996368"/>
            <a:ext cx="2441567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2F9595-E9FF-CCAC-F9F1-343495B74FC6}"/>
              </a:ext>
            </a:extLst>
          </p:cNvPr>
          <p:cNvSpPr/>
          <p:nvPr/>
        </p:nvSpPr>
        <p:spPr>
          <a:xfrm>
            <a:off x="9599236" y="996367"/>
            <a:ext cx="2441567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SIRKULER TTD - MTI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3A38AF-9C26-D08D-DC34-EA30D9C0C5E3}"/>
              </a:ext>
            </a:extLst>
          </p:cNvPr>
          <p:cNvSpPr/>
          <p:nvPr/>
        </p:nvSpPr>
        <p:spPr>
          <a:xfrm>
            <a:off x="252403" y="1589281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Query Data</a:t>
            </a:r>
          </a:p>
          <a:p>
            <a:pPr algn="ctr"/>
            <a:r>
              <a:rPr lang="en-US" sz="1100" dirty="0"/>
              <a:t>(Mas </a:t>
            </a:r>
            <a:r>
              <a:rPr lang="en-US" sz="1100" dirty="0" err="1"/>
              <a:t>Muwsa</a:t>
            </a:r>
            <a:r>
              <a:rPr lang="en-US" sz="1100" dirty="0"/>
              <a:t>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00AE40-657C-270D-1BC0-48324D20FADB}"/>
              </a:ext>
            </a:extLst>
          </p:cNvPr>
          <p:cNvSpPr/>
          <p:nvPr/>
        </p:nvSpPr>
        <p:spPr>
          <a:xfrm>
            <a:off x="3775119" y="1589283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Proses </a:t>
            </a:r>
            <a:r>
              <a:rPr lang="en-US" sz="1100" dirty="0" err="1"/>
              <a:t>Rekon</a:t>
            </a:r>
            <a:endParaRPr lang="en-US" sz="1100" dirty="0"/>
          </a:p>
          <a:p>
            <a:pPr algn="ctr"/>
            <a:r>
              <a:rPr lang="en-US" sz="1100" dirty="0"/>
              <a:t>(</a:t>
            </a:r>
            <a:r>
              <a:rPr lang="en-US" sz="1100" dirty="0" err="1"/>
              <a:t>Mba</a:t>
            </a:r>
            <a:r>
              <a:rPr lang="en-US" sz="1100" dirty="0"/>
              <a:t> </a:t>
            </a:r>
            <a:r>
              <a:rPr lang="en-US" sz="1100" dirty="0" err="1"/>
              <a:t>Ikas</a:t>
            </a:r>
            <a:r>
              <a:rPr lang="en-US" sz="1100" dirty="0"/>
              <a:t>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E67845F-F5F6-643F-BA01-66B53957D072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1648228" y="1875023"/>
            <a:ext cx="2126891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A8E099D-FF9F-2EAA-436A-9FCD1644421A}"/>
              </a:ext>
            </a:extLst>
          </p:cNvPr>
          <p:cNvSpPr/>
          <p:nvPr/>
        </p:nvSpPr>
        <p:spPr>
          <a:xfrm>
            <a:off x="2132085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1. Look Up </a:t>
            </a:r>
            <a:r>
              <a:rPr lang="en-US" sz="1100" dirty="0" err="1"/>
              <a:t>Kontrak</a:t>
            </a:r>
            <a:r>
              <a:rPr lang="en-US" sz="1100" dirty="0"/>
              <a:t> Vendor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555A2C-2CAE-E231-3206-5F5ED039A950}"/>
              </a:ext>
            </a:extLst>
          </p:cNvPr>
          <p:cNvSpPr/>
          <p:nvPr/>
        </p:nvSpPr>
        <p:spPr>
          <a:xfrm>
            <a:off x="3325728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2. </a:t>
            </a:r>
            <a:r>
              <a:rPr lang="en-US" sz="1100" dirty="0" err="1"/>
              <a:t>Perhitungan</a:t>
            </a:r>
            <a:r>
              <a:rPr lang="en-US" sz="1100" dirty="0"/>
              <a:t> SLA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3EA437-E969-FEAA-80E1-D7DD988E1207}"/>
              </a:ext>
            </a:extLst>
          </p:cNvPr>
          <p:cNvSpPr/>
          <p:nvPr/>
        </p:nvSpPr>
        <p:spPr>
          <a:xfrm>
            <a:off x="4519371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3. </a:t>
            </a:r>
            <a:r>
              <a:rPr lang="en-US" sz="1100" dirty="0" err="1"/>
              <a:t>Validasi</a:t>
            </a:r>
            <a:r>
              <a:rPr lang="en-US" sz="1100" dirty="0"/>
              <a:t> Instalment &amp; Replacement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A90BE8E-8F0A-D7EF-F9FC-BBA94D3B511A}"/>
              </a:ext>
            </a:extLst>
          </p:cNvPr>
          <p:cNvSpPr/>
          <p:nvPr/>
        </p:nvSpPr>
        <p:spPr>
          <a:xfrm>
            <a:off x="5726194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4. </a:t>
            </a:r>
            <a:r>
              <a:rPr lang="en-US" sz="1100" dirty="0" err="1"/>
              <a:t>Validasi</a:t>
            </a:r>
            <a:r>
              <a:rPr lang="en-US" sz="1100" dirty="0"/>
              <a:t> PM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7EDFD782-E3A0-534A-2837-15AB769509AC}"/>
              </a:ext>
            </a:extLst>
          </p:cNvPr>
          <p:cNvCxnSpPr>
            <a:stCxn id="12" idx="2"/>
            <a:endCxn id="14" idx="0"/>
          </p:cNvCxnSpPr>
          <p:nvPr/>
        </p:nvCxnSpPr>
        <p:spPr>
          <a:xfrm rot="5400000">
            <a:off x="3434131" y="1413323"/>
            <a:ext cx="291458" cy="178634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C85A904-3858-20EF-0508-D981E5311B14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rot="5400000">
            <a:off x="4030952" y="2010144"/>
            <a:ext cx="291458" cy="59270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EC861FB2-0688-C317-E325-FD20FBAFAE09}"/>
              </a:ext>
            </a:extLst>
          </p:cNvPr>
          <p:cNvCxnSpPr>
            <a:stCxn id="12" idx="2"/>
            <a:endCxn id="16" idx="0"/>
          </p:cNvCxnSpPr>
          <p:nvPr/>
        </p:nvCxnSpPr>
        <p:spPr>
          <a:xfrm rot="16200000" flipH="1">
            <a:off x="4627773" y="2006024"/>
            <a:ext cx="291458" cy="60094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8BB0C8A4-572F-73CE-2E76-3480A8DA9AF9}"/>
              </a:ext>
            </a:extLst>
          </p:cNvPr>
          <p:cNvCxnSpPr>
            <a:stCxn id="12" idx="2"/>
            <a:endCxn id="17" idx="0"/>
          </p:cNvCxnSpPr>
          <p:nvPr/>
        </p:nvCxnSpPr>
        <p:spPr>
          <a:xfrm rot="16200000" flipH="1">
            <a:off x="5231185" y="1402613"/>
            <a:ext cx="291458" cy="180776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5F0F158-76D7-FFD1-CAE5-2D4FBC7158F6}"/>
              </a:ext>
            </a:extLst>
          </p:cNvPr>
          <p:cNvSpPr/>
          <p:nvPr/>
        </p:nvSpPr>
        <p:spPr>
          <a:xfrm>
            <a:off x="3737019" y="3318988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Hasil Data </a:t>
            </a:r>
            <a:r>
              <a:rPr lang="en-US" sz="1100" dirty="0" err="1"/>
              <a:t>Rekon</a:t>
            </a:r>
            <a:endParaRPr lang="en-US" sz="1100" dirty="0"/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9BA30F52-15CF-87EE-D1C4-2DD1C5254DA0}"/>
              </a:ext>
            </a:extLst>
          </p:cNvPr>
          <p:cNvCxnSpPr>
            <a:stCxn id="14" idx="2"/>
            <a:endCxn id="22" idx="0"/>
          </p:cNvCxnSpPr>
          <p:nvPr/>
        </p:nvCxnSpPr>
        <p:spPr>
          <a:xfrm rot="16200000" flipH="1">
            <a:off x="3397817" y="2281873"/>
            <a:ext cx="325984" cy="174824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219F0CC7-739A-02B2-CA3C-192EDD4C6927}"/>
              </a:ext>
            </a:extLst>
          </p:cNvPr>
          <p:cNvCxnSpPr>
            <a:stCxn id="15" idx="2"/>
            <a:endCxn id="22" idx="0"/>
          </p:cNvCxnSpPr>
          <p:nvPr/>
        </p:nvCxnSpPr>
        <p:spPr>
          <a:xfrm rot="16200000" flipH="1">
            <a:off x="3994639" y="2878695"/>
            <a:ext cx="325984" cy="55460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5EA02F0B-81B9-8A2E-1514-8622926A7D64}"/>
              </a:ext>
            </a:extLst>
          </p:cNvPr>
          <p:cNvCxnSpPr>
            <a:stCxn id="16" idx="2"/>
            <a:endCxn id="22" idx="0"/>
          </p:cNvCxnSpPr>
          <p:nvPr/>
        </p:nvCxnSpPr>
        <p:spPr>
          <a:xfrm rot="5400000">
            <a:off x="4591461" y="2836476"/>
            <a:ext cx="325984" cy="63904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665213EB-16D5-78AD-AEF7-7CDD2480F1AE}"/>
              </a:ext>
            </a:extLst>
          </p:cNvPr>
          <p:cNvCxnSpPr>
            <a:stCxn id="17" idx="2"/>
            <a:endCxn id="22" idx="0"/>
          </p:cNvCxnSpPr>
          <p:nvPr/>
        </p:nvCxnSpPr>
        <p:spPr>
          <a:xfrm rot="5400000">
            <a:off x="5194872" y="2233064"/>
            <a:ext cx="325984" cy="184586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D64BC11-E469-1B6A-FB2C-9A48A8945DDB}"/>
              </a:ext>
            </a:extLst>
          </p:cNvPr>
          <p:cNvSpPr/>
          <p:nvPr/>
        </p:nvSpPr>
        <p:spPr>
          <a:xfrm>
            <a:off x="7692093" y="3313734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Data </a:t>
            </a:r>
            <a:r>
              <a:rPr lang="en-US" sz="1100" dirty="0" err="1"/>
              <a:t>Rekon</a:t>
            </a:r>
            <a:br>
              <a:rPr lang="en-US" sz="1100" dirty="0"/>
            </a:br>
            <a:r>
              <a:rPr lang="en-US" sz="1100" dirty="0"/>
              <a:t>(Vendor)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E158B0-496B-58F9-7650-75B412A1F951}"/>
              </a:ext>
            </a:extLst>
          </p:cNvPr>
          <p:cNvSpPr txBox="1"/>
          <p:nvPr/>
        </p:nvSpPr>
        <p:spPr>
          <a:xfrm>
            <a:off x="5369203" y="3247995"/>
            <a:ext cx="1907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Send To Vendor</a:t>
            </a:r>
          </a:p>
          <a:p>
            <a:pPr algn="ctr"/>
            <a:r>
              <a:rPr lang="en-US" sz="1000" i="1" dirty="0"/>
              <a:t>By Spreadsheet via Email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322D41F-BF20-6FEE-A17E-03855D96573C}"/>
              </a:ext>
            </a:extLst>
          </p:cNvPr>
          <p:cNvCxnSpPr>
            <a:stCxn id="22" idx="3"/>
            <a:endCxn id="27" idx="1"/>
          </p:cNvCxnSpPr>
          <p:nvPr/>
        </p:nvCxnSpPr>
        <p:spPr>
          <a:xfrm flipV="1">
            <a:off x="5132844" y="3599476"/>
            <a:ext cx="2559249" cy="52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157D4DF-9E02-613D-FD60-BD8A2C932F1F}"/>
              </a:ext>
            </a:extLst>
          </p:cNvPr>
          <p:cNvSpPr txBox="1"/>
          <p:nvPr/>
        </p:nvSpPr>
        <p:spPr>
          <a:xfrm>
            <a:off x="4399326" y="3948952"/>
            <a:ext cx="1349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Vendor </a:t>
            </a:r>
            <a:r>
              <a:rPr lang="en-US" sz="1000" i="1" dirty="0" err="1"/>
              <a:t>melakukan</a:t>
            </a:r>
            <a:r>
              <a:rPr lang="en-US" sz="1000" i="1" dirty="0"/>
              <a:t> </a:t>
            </a:r>
            <a:r>
              <a:rPr lang="en-US" sz="1000" i="1" dirty="0" err="1"/>
              <a:t>sanggahan</a:t>
            </a:r>
            <a:r>
              <a:rPr lang="en-US" sz="1000" i="1" dirty="0"/>
              <a:t> Max 1x</a:t>
            </a:r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925F64C5-08E4-EF45-4C5E-D08236521547}"/>
              </a:ext>
            </a:extLst>
          </p:cNvPr>
          <p:cNvSpPr/>
          <p:nvPr/>
        </p:nvSpPr>
        <p:spPr>
          <a:xfrm>
            <a:off x="3691285" y="4313083"/>
            <a:ext cx="1487292" cy="871931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Hasil Feedback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86E277D2-E8DE-EB1B-72CD-1C2EFDEA9450}"/>
              </a:ext>
            </a:extLst>
          </p:cNvPr>
          <p:cNvCxnSpPr>
            <a:stCxn id="27" idx="2"/>
            <a:endCxn id="31" idx="3"/>
          </p:cNvCxnSpPr>
          <p:nvPr/>
        </p:nvCxnSpPr>
        <p:spPr>
          <a:xfrm rot="5400000">
            <a:off x="6352376" y="2711419"/>
            <a:ext cx="863832" cy="321142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AA87B70-6FED-D2CF-2389-A0D52DBD3531}"/>
              </a:ext>
            </a:extLst>
          </p:cNvPr>
          <p:cNvCxnSpPr>
            <a:stCxn id="31" idx="0"/>
            <a:endCxn id="22" idx="2"/>
          </p:cNvCxnSpPr>
          <p:nvPr/>
        </p:nvCxnSpPr>
        <p:spPr>
          <a:xfrm flipV="1">
            <a:off x="4434931" y="3890471"/>
            <a:ext cx="1" cy="4226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8491EE1A-8FD3-E0B8-6861-DC843B4A24BE}"/>
              </a:ext>
            </a:extLst>
          </p:cNvPr>
          <p:cNvSpPr/>
          <p:nvPr/>
        </p:nvSpPr>
        <p:spPr>
          <a:xfrm>
            <a:off x="3737019" y="5510142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Data </a:t>
            </a:r>
            <a:r>
              <a:rPr lang="en-US" sz="1100" dirty="0" err="1"/>
              <a:t>Rekon</a:t>
            </a:r>
            <a:r>
              <a:rPr lang="en-US" sz="1100" dirty="0"/>
              <a:t> </a:t>
            </a:r>
            <a:r>
              <a:rPr lang="en-US" sz="1100" dirty="0" err="1"/>
              <a:t>Sudah</a:t>
            </a:r>
            <a:r>
              <a:rPr lang="en-US" sz="1100" dirty="0"/>
              <a:t> Approve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8B09C0C-005C-95DC-F1E9-54E9CF232BAE}"/>
              </a:ext>
            </a:extLst>
          </p:cNvPr>
          <p:cNvCxnSpPr>
            <a:stCxn id="31" idx="2"/>
            <a:endCxn id="37" idx="0"/>
          </p:cNvCxnSpPr>
          <p:nvPr/>
        </p:nvCxnSpPr>
        <p:spPr>
          <a:xfrm>
            <a:off x="4434931" y="5185014"/>
            <a:ext cx="1" cy="3251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4BE1672D-D24D-FCE4-A506-8BF91A403E50}"/>
              </a:ext>
            </a:extLst>
          </p:cNvPr>
          <p:cNvSpPr/>
          <p:nvPr/>
        </p:nvSpPr>
        <p:spPr>
          <a:xfrm>
            <a:off x="7807814" y="5488073"/>
            <a:ext cx="1556683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Vendor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menyerahkan</a:t>
            </a: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 Billing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Tagihan</a:t>
            </a: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, BAST, dan LPB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ke</a:t>
            </a: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 MTI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4079087-F665-58B2-1319-B17526508BF0}"/>
              </a:ext>
            </a:extLst>
          </p:cNvPr>
          <p:cNvCxnSpPr>
            <a:cxnSpLocks/>
            <a:stCxn id="37" idx="3"/>
            <a:endCxn id="34" idx="1"/>
          </p:cNvCxnSpPr>
          <p:nvPr/>
        </p:nvCxnSpPr>
        <p:spPr>
          <a:xfrm flipV="1">
            <a:off x="5132844" y="5773815"/>
            <a:ext cx="2674970" cy="220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892E2F8-5DCA-8945-10CB-B2A74AFD7A85}"/>
              </a:ext>
            </a:extLst>
          </p:cNvPr>
          <p:cNvSpPr txBox="1"/>
          <p:nvPr/>
        </p:nvSpPr>
        <p:spPr>
          <a:xfrm>
            <a:off x="5135458" y="5527594"/>
            <a:ext cx="19073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Send To Vendor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981EF40-0BC6-2F1C-FB3F-E342E7425B3D}"/>
              </a:ext>
            </a:extLst>
          </p:cNvPr>
          <p:cNvSpPr/>
          <p:nvPr/>
        </p:nvSpPr>
        <p:spPr>
          <a:xfrm>
            <a:off x="4249193" y="6168935"/>
            <a:ext cx="371475" cy="35431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964723EF-8703-0EBE-C580-3169D49184C3}"/>
              </a:ext>
            </a:extLst>
          </p:cNvPr>
          <p:cNvCxnSpPr>
            <a:cxnSpLocks/>
            <a:stCxn id="34" idx="2"/>
            <a:endCxn id="42" idx="6"/>
          </p:cNvCxnSpPr>
          <p:nvPr/>
        </p:nvCxnSpPr>
        <p:spPr>
          <a:xfrm rot="5400000">
            <a:off x="6460143" y="4220081"/>
            <a:ext cx="286538" cy="3965488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3B494AB3-B3F2-5C10-B918-10CF3EE8F7A0}"/>
              </a:ext>
            </a:extLst>
          </p:cNvPr>
          <p:cNvSpPr txBox="1"/>
          <p:nvPr/>
        </p:nvSpPr>
        <p:spPr>
          <a:xfrm>
            <a:off x="188172" y="2172834"/>
            <a:ext cx="119337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Query Data :</a:t>
            </a:r>
          </a:p>
          <a:p>
            <a:r>
              <a:rPr lang="en-US" sz="1000" i="1" dirty="0"/>
              <a:t>1. Instalment</a:t>
            </a:r>
          </a:p>
          <a:p>
            <a:r>
              <a:rPr lang="en-US" sz="1000" i="1" dirty="0"/>
              <a:t>2. </a:t>
            </a:r>
            <a:r>
              <a:rPr lang="en-US" sz="1000" i="1" dirty="0" err="1"/>
              <a:t>PullOut</a:t>
            </a:r>
            <a:endParaRPr lang="en-US" sz="1000" i="1" dirty="0"/>
          </a:p>
          <a:p>
            <a:r>
              <a:rPr lang="en-US" sz="1000" i="1" dirty="0"/>
              <a:t>3. Replacement</a:t>
            </a:r>
          </a:p>
          <a:p>
            <a:r>
              <a:rPr lang="en-US" sz="1000" i="1" dirty="0"/>
              <a:t>4. Visit Thermal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9AC4BE1-7A1E-B806-FBB6-1F527E21435E}"/>
              </a:ext>
            </a:extLst>
          </p:cNvPr>
          <p:cNvSpPr txBox="1"/>
          <p:nvPr/>
        </p:nvSpPr>
        <p:spPr>
          <a:xfrm>
            <a:off x="1412034" y="1553730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4043001-CB07-F181-EB44-C5E71281FEB7}"/>
              </a:ext>
            </a:extLst>
          </p:cNvPr>
          <p:cNvSpPr txBox="1"/>
          <p:nvPr/>
        </p:nvSpPr>
        <p:spPr>
          <a:xfrm>
            <a:off x="4934750" y="1546517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2C541B5-C13F-CD0F-0E45-D016B862C9C7}"/>
              </a:ext>
            </a:extLst>
          </p:cNvPr>
          <p:cNvSpPr txBox="1"/>
          <p:nvPr/>
        </p:nvSpPr>
        <p:spPr>
          <a:xfrm>
            <a:off x="4896650" y="3284097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21BC0C6-05D3-781C-2510-7C2E3B26508D}"/>
              </a:ext>
            </a:extLst>
          </p:cNvPr>
          <p:cNvSpPr txBox="1"/>
          <p:nvPr/>
        </p:nvSpPr>
        <p:spPr>
          <a:xfrm>
            <a:off x="8847367" y="3274572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FA44613-EE7B-9FF2-370D-F7399146820D}"/>
              </a:ext>
            </a:extLst>
          </p:cNvPr>
          <p:cNvSpPr txBox="1"/>
          <p:nvPr/>
        </p:nvSpPr>
        <p:spPr>
          <a:xfrm>
            <a:off x="4895393" y="5455231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5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515969D-D3D1-AA06-3909-5DDA2999FE41}"/>
              </a:ext>
            </a:extLst>
          </p:cNvPr>
          <p:cNvSpPr txBox="1"/>
          <p:nvPr/>
        </p:nvSpPr>
        <p:spPr>
          <a:xfrm>
            <a:off x="9128303" y="5455231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553888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8368" y="425277"/>
            <a:ext cx="8745039" cy="359867"/>
          </a:xfrm>
        </p:spPr>
        <p:txBody>
          <a:bodyPr/>
          <a:lstStyle/>
          <a:p>
            <a:r>
              <a:rPr lang="en-US" dirty="0" err="1"/>
              <a:t>Rekon</a:t>
            </a:r>
            <a:r>
              <a:rPr lang="en-US" dirty="0"/>
              <a:t> Vendor – MTI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54A7FE-524D-C4DA-6CD4-FC8E1BB445F7}"/>
              </a:ext>
            </a:extLst>
          </p:cNvPr>
          <p:cNvSpPr/>
          <p:nvPr/>
        </p:nvSpPr>
        <p:spPr>
          <a:xfrm>
            <a:off x="154156" y="986648"/>
            <a:ext cx="4675020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076ADD-5C9F-E7A6-CA97-1BC5678CEAB6}"/>
              </a:ext>
            </a:extLst>
          </p:cNvPr>
          <p:cNvSpPr/>
          <p:nvPr/>
        </p:nvSpPr>
        <p:spPr>
          <a:xfrm>
            <a:off x="164702" y="996365"/>
            <a:ext cx="4675020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TEAM REKON MTI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D1219B1-F8E8-8B21-4B70-709DA7614126}"/>
              </a:ext>
            </a:extLst>
          </p:cNvPr>
          <p:cNvSpPr/>
          <p:nvPr/>
        </p:nvSpPr>
        <p:spPr>
          <a:xfrm>
            <a:off x="4957714" y="986648"/>
            <a:ext cx="228216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1E81061-3489-BC30-10EB-B24BBAA0A66E}"/>
              </a:ext>
            </a:extLst>
          </p:cNvPr>
          <p:cNvSpPr/>
          <p:nvPr/>
        </p:nvSpPr>
        <p:spPr>
          <a:xfrm>
            <a:off x="4957714" y="996365"/>
            <a:ext cx="228216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VENDOR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ECEBB9A-1943-CD03-4C77-4814D339B217}"/>
              </a:ext>
            </a:extLst>
          </p:cNvPr>
          <p:cNvSpPr/>
          <p:nvPr/>
        </p:nvSpPr>
        <p:spPr>
          <a:xfrm>
            <a:off x="7368417" y="986648"/>
            <a:ext cx="228216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0C51D82-E35F-2E76-6058-B33318CAE5DD}"/>
              </a:ext>
            </a:extLst>
          </p:cNvPr>
          <p:cNvSpPr/>
          <p:nvPr/>
        </p:nvSpPr>
        <p:spPr>
          <a:xfrm>
            <a:off x="7368417" y="996365"/>
            <a:ext cx="228216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SIRKULER TTD - MTI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548FA98-F36B-517F-E978-F0E38ACD19B4}"/>
              </a:ext>
            </a:extLst>
          </p:cNvPr>
          <p:cNvSpPr/>
          <p:nvPr/>
        </p:nvSpPr>
        <p:spPr>
          <a:xfrm>
            <a:off x="9779120" y="996365"/>
            <a:ext cx="228216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F38F4DD-F499-8EA7-C472-59E448DA15B1}"/>
              </a:ext>
            </a:extLst>
          </p:cNvPr>
          <p:cNvSpPr/>
          <p:nvPr/>
        </p:nvSpPr>
        <p:spPr>
          <a:xfrm>
            <a:off x="9779120" y="1006082"/>
            <a:ext cx="228216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FINANCE MTI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D549172-327A-0902-4354-941D680A5CE3}"/>
              </a:ext>
            </a:extLst>
          </p:cNvPr>
          <p:cNvSpPr/>
          <p:nvPr/>
        </p:nvSpPr>
        <p:spPr>
          <a:xfrm>
            <a:off x="2316474" y="1492160"/>
            <a:ext cx="371475" cy="35431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751EE8-99A8-825E-1D0A-2E1D12B7CBA2}"/>
              </a:ext>
            </a:extLst>
          </p:cNvPr>
          <p:cNvSpPr/>
          <p:nvPr/>
        </p:nvSpPr>
        <p:spPr>
          <a:xfrm>
            <a:off x="1668694" y="1990831"/>
            <a:ext cx="1667031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Team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Rekon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melakukan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pengecekan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dan approval Billing, BAST, LPB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BC3243C-520C-027D-A79E-3729531ABE9C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 flipH="1">
            <a:off x="2502210" y="1846477"/>
            <a:ext cx="2" cy="1443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475B280-246A-DA13-4091-6FBBC90E347E}"/>
              </a:ext>
            </a:extLst>
          </p:cNvPr>
          <p:cNvSpPr/>
          <p:nvPr/>
        </p:nvSpPr>
        <p:spPr>
          <a:xfrm>
            <a:off x="5317658" y="1990831"/>
            <a:ext cx="1556683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Vendor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Buat</a:t>
            </a: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 Invoice &amp;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Kirim</a:t>
            </a: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 Invoice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ke</a:t>
            </a: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 MTI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5CDD845-8A80-B046-DA4A-C687825154D7}"/>
              </a:ext>
            </a:extLst>
          </p:cNvPr>
          <p:cNvCxnSpPr>
            <a:stCxn id="4" idx="3"/>
            <a:endCxn id="13" idx="1"/>
          </p:cNvCxnSpPr>
          <p:nvPr/>
        </p:nvCxnSpPr>
        <p:spPr>
          <a:xfrm>
            <a:off x="3335725" y="2276573"/>
            <a:ext cx="19819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49FB0D2-B1A8-49C5-8B64-74528E1980EE}"/>
              </a:ext>
            </a:extLst>
          </p:cNvPr>
          <p:cNvSpPr/>
          <p:nvPr/>
        </p:nvSpPr>
        <p:spPr>
          <a:xfrm>
            <a:off x="1723867" y="2678105"/>
            <a:ext cx="1556683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Team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Rekon</a:t>
            </a: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Instruksi</a:t>
            </a: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 </a:t>
            </a:r>
            <a:r>
              <a:rPr lang="en-US" sz="1100" dirty="0" err="1">
                <a:solidFill>
                  <a:srgbClr val="022730"/>
                </a:solidFill>
                <a:latin typeface="Calibri" panose="020F0502020204030204"/>
              </a:rPr>
              <a:t>Pembayaran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824E4A5B-E775-1B03-36E8-3858EDD2F8FC}"/>
              </a:ext>
            </a:extLst>
          </p:cNvPr>
          <p:cNvCxnSpPr>
            <a:cxnSpLocks/>
            <a:stCxn id="13" idx="2"/>
            <a:endCxn id="16" idx="3"/>
          </p:cNvCxnSpPr>
          <p:nvPr/>
        </p:nvCxnSpPr>
        <p:spPr>
          <a:xfrm rot="5400000">
            <a:off x="4487509" y="1355355"/>
            <a:ext cx="401533" cy="281545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FAF4228-7BDA-D4DE-53FD-F0FCC98E373E}"/>
              </a:ext>
            </a:extLst>
          </p:cNvPr>
          <p:cNvSpPr/>
          <p:nvPr/>
        </p:nvSpPr>
        <p:spPr>
          <a:xfrm>
            <a:off x="7731157" y="3058299"/>
            <a:ext cx="1556683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Approval DH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DelOps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dan GH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Merchat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Operation</a:t>
            </a:r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64D74C57-BE98-865C-4177-ED80FC1BDA3E}"/>
              </a:ext>
            </a:extLst>
          </p:cNvPr>
          <p:cNvCxnSpPr>
            <a:stCxn id="16" idx="2"/>
            <a:endCxn id="22" idx="1"/>
          </p:cNvCxnSpPr>
          <p:nvPr/>
        </p:nvCxnSpPr>
        <p:spPr>
          <a:xfrm rot="16200000" flipH="1">
            <a:off x="5069457" y="682340"/>
            <a:ext cx="94453" cy="5228948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BE90CCA4-6EBB-963E-3DE0-37052156ADC6}"/>
              </a:ext>
            </a:extLst>
          </p:cNvPr>
          <p:cNvSpPr/>
          <p:nvPr/>
        </p:nvSpPr>
        <p:spPr>
          <a:xfrm>
            <a:off x="7731156" y="3788875"/>
            <a:ext cx="1556683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Approval DH Procurement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FF7FB46-6A21-BF06-C8D3-5A42E36E6080}"/>
              </a:ext>
            </a:extLst>
          </p:cNvPr>
          <p:cNvSpPr/>
          <p:nvPr/>
        </p:nvSpPr>
        <p:spPr>
          <a:xfrm>
            <a:off x="7731155" y="4533287"/>
            <a:ext cx="1556683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Approval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Direktur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36E39C3-3155-5DA1-43B4-B50F431E9BE3}"/>
              </a:ext>
            </a:extLst>
          </p:cNvPr>
          <p:cNvSpPr/>
          <p:nvPr/>
        </p:nvSpPr>
        <p:spPr>
          <a:xfrm>
            <a:off x="7731155" y="5264088"/>
            <a:ext cx="1556683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Approval DH Finance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326003-F2DF-BFEA-183C-60A30A51C05A}"/>
              </a:ext>
            </a:extLst>
          </p:cNvPr>
          <p:cNvSpPr/>
          <p:nvPr/>
        </p:nvSpPr>
        <p:spPr>
          <a:xfrm>
            <a:off x="10141860" y="5264088"/>
            <a:ext cx="1556683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Proses Invoice dan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Pembayaran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E0C977E-DD3D-CC9E-2E34-97C7C3FD0B7D}"/>
              </a:ext>
            </a:extLst>
          </p:cNvPr>
          <p:cNvSpPr/>
          <p:nvPr/>
        </p:nvSpPr>
        <p:spPr>
          <a:xfrm>
            <a:off x="10141859" y="6051336"/>
            <a:ext cx="1556683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Pembayaran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Selesai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E5E0C57-A0A4-183C-8C3A-F5FFA9C5FD8B}"/>
              </a:ext>
            </a:extLst>
          </p:cNvPr>
          <p:cNvCxnSpPr>
            <a:stCxn id="22" idx="2"/>
            <a:endCxn id="25" idx="0"/>
          </p:cNvCxnSpPr>
          <p:nvPr/>
        </p:nvCxnSpPr>
        <p:spPr>
          <a:xfrm flipH="1">
            <a:off x="8509498" y="3629782"/>
            <a:ext cx="1" cy="1590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7AD350E-7BD7-321C-ECDD-B1231CE48E08}"/>
              </a:ext>
            </a:extLst>
          </p:cNvPr>
          <p:cNvCxnSpPr>
            <a:stCxn id="25" idx="2"/>
          </p:cNvCxnSpPr>
          <p:nvPr/>
        </p:nvCxnSpPr>
        <p:spPr>
          <a:xfrm flipH="1">
            <a:off x="8509496" y="4360358"/>
            <a:ext cx="2" cy="1729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F391879-AFCE-5AC4-D99E-89A35DBFD0BF}"/>
              </a:ext>
            </a:extLst>
          </p:cNvPr>
          <p:cNvCxnSpPr>
            <a:stCxn id="26" idx="2"/>
            <a:endCxn id="27" idx="0"/>
          </p:cNvCxnSpPr>
          <p:nvPr/>
        </p:nvCxnSpPr>
        <p:spPr>
          <a:xfrm>
            <a:off x="8509497" y="5104770"/>
            <a:ext cx="0" cy="1593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42FDD93-8C8A-6E08-091C-650965AFFD2D}"/>
              </a:ext>
            </a:extLst>
          </p:cNvPr>
          <p:cNvCxnSpPr>
            <a:stCxn id="27" idx="3"/>
            <a:endCxn id="28" idx="1"/>
          </p:cNvCxnSpPr>
          <p:nvPr/>
        </p:nvCxnSpPr>
        <p:spPr>
          <a:xfrm>
            <a:off x="9287838" y="5549830"/>
            <a:ext cx="85402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02179FB-2431-6273-B9FD-AA83B93F4AC7}"/>
              </a:ext>
            </a:extLst>
          </p:cNvPr>
          <p:cNvCxnSpPr>
            <a:stCxn id="28" idx="2"/>
            <a:endCxn id="29" idx="0"/>
          </p:cNvCxnSpPr>
          <p:nvPr/>
        </p:nvCxnSpPr>
        <p:spPr>
          <a:xfrm flipH="1">
            <a:off x="10920201" y="5835571"/>
            <a:ext cx="1" cy="2157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AD14802E-7415-A450-B811-1EEF7863EF36}"/>
              </a:ext>
            </a:extLst>
          </p:cNvPr>
          <p:cNvSpPr txBox="1"/>
          <p:nvPr/>
        </p:nvSpPr>
        <p:spPr>
          <a:xfrm>
            <a:off x="3109534" y="1942786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3A81125-2767-B8F0-ABF2-FF9445D48CD1}"/>
              </a:ext>
            </a:extLst>
          </p:cNvPr>
          <p:cNvSpPr txBox="1"/>
          <p:nvPr/>
        </p:nvSpPr>
        <p:spPr>
          <a:xfrm>
            <a:off x="6619551" y="1969131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8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42C463E-EA01-2D10-1CAF-7012E7373CB4}"/>
              </a:ext>
            </a:extLst>
          </p:cNvPr>
          <p:cNvSpPr txBox="1"/>
          <p:nvPr/>
        </p:nvSpPr>
        <p:spPr>
          <a:xfrm>
            <a:off x="3025760" y="2641164"/>
            <a:ext cx="3190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2073E17-4609-2FBF-56E0-02666948C46E}"/>
              </a:ext>
            </a:extLst>
          </p:cNvPr>
          <p:cNvSpPr txBox="1"/>
          <p:nvPr/>
        </p:nvSpPr>
        <p:spPr>
          <a:xfrm>
            <a:off x="8949043" y="2997185"/>
            <a:ext cx="486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A497B2D-054C-DD7C-9C4D-796170772C0E}"/>
              </a:ext>
            </a:extLst>
          </p:cNvPr>
          <p:cNvSpPr txBox="1"/>
          <p:nvPr/>
        </p:nvSpPr>
        <p:spPr>
          <a:xfrm>
            <a:off x="8947431" y="3764345"/>
            <a:ext cx="486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B64B90A-233B-37B0-ECD4-03D7063B52BB}"/>
              </a:ext>
            </a:extLst>
          </p:cNvPr>
          <p:cNvSpPr txBox="1"/>
          <p:nvPr/>
        </p:nvSpPr>
        <p:spPr>
          <a:xfrm>
            <a:off x="8929991" y="4515295"/>
            <a:ext cx="486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D8C25A7-FD00-3D51-7FA9-2EBDC5228E95}"/>
              </a:ext>
            </a:extLst>
          </p:cNvPr>
          <p:cNvSpPr txBox="1"/>
          <p:nvPr/>
        </p:nvSpPr>
        <p:spPr>
          <a:xfrm>
            <a:off x="8929991" y="5221965"/>
            <a:ext cx="48638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3782555-F2A3-98AA-9CBB-687C204A51F0}"/>
              </a:ext>
            </a:extLst>
          </p:cNvPr>
          <p:cNvSpPr txBox="1"/>
          <p:nvPr/>
        </p:nvSpPr>
        <p:spPr>
          <a:xfrm>
            <a:off x="11374191" y="5221965"/>
            <a:ext cx="410076" cy="265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14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264D2D4-8DE6-4224-8518-31A13BA6FA84}"/>
              </a:ext>
            </a:extLst>
          </p:cNvPr>
          <p:cNvSpPr txBox="1"/>
          <p:nvPr/>
        </p:nvSpPr>
        <p:spPr>
          <a:xfrm>
            <a:off x="11374191" y="6015057"/>
            <a:ext cx="410076" cy="265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>
                <a:solidFill>
                  <a:schemeClr val="accent4">
                    <a:lumMod val="75000"/>
                  </a:schemeClr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329776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404360D4-579B-02E3-A36B-E531C3949E90}"/>
              </a:ext>
            </a:extLst>
          </p:cNvPr>
          <p:cNvSpPr/>
          <p:nvPr/>
        </p:nvSpPr>
        <p:spPr>
          <a:xfrm>
            <a:off x="3486151" y="1579103"/>
            <a:ext cx="4124324" cy="3414713"/>
          </a:xfrm>
          <a:prstGeom prst="hexago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tx1"/>
                </a:solidFill>
              </a:rPr>
              <a:t>2. </a:t>
            </a:r>
            <a:r>
              <a:rPr lang="en-US" sz="1400" b="1" i="1" dirty="0" err="1">
                <a:solidFill>
                  <a:schemeClr val="tx1"/>
                </a:solidFill>
              </a:rPr>
              <a:t>Perhitungan</a:t>
            </a:r>
            <a:r>
              <a:rPr lang="en-US" sz="1400" b="1" i="1" dirty="0">
                <a:solidFill>
                  <a:schemeClr val="tx1"/>
                </a:solidFill>
              </a:rPr>
              <a:t> SLA</a:t>
            </a:r>
          </a:p>
          <a:p>
            <a:endParaRPr lang="en-US" sz="1400" b="1" i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50" i="1" dirty="0">
                <a:solidFill>
                  <a:schemeClr val="tx1"/>
                </a:solidFill>
              </a:rPr>
              <a:t>SLA Kota </a:t>
            </a:r>
            <a:r>
              <a:rPr lang="en-US" sz="1050" i="1" dirty="0" err="1">
                <a:solidFill>
                  <a:schemeClr val="tx1"/>
                </a:solidFill>
              </a:rPr>
              <a:t>sesuai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dengan</a:t>
            </a:r>
            <a:r>
              <a:rPr lang="en-US" sz="1050" i="1" dirty="0">
                <a:solidFill>
                  <a:schemeClr val="tx1"/>
                </a:solidFill>
              </a:rPr>
              <a:t> PKS (Look Up </a:t>
            </a:r>
            <a:r>
              <a:rPr lang="en-US" sz="1050" i="1" dirty="0" err="1">
                <a:solidFill>
                  <a:schemeClr val="tx1"/>
                </a:solidFill>
              </a:rPr>
              <a:t>ke</a:t>
            </a:r>
            <a:r>
              <a:rPr lang="en-US" sz="1050" i="1" dirty="0">
                <a:solidFill>
                  <a:schemeClr val="tx1"/>
                </a:solidFill>
              </a:rPr>
              <a:t> file)</a:t>
            </a:r>
          </a:p>
          <a:p>
            <a:pPr marL="171450" indent="-171450">
              <a:buFontTx/>
              <a:buChar char="-"/>
            </a:pPr>
            <a:r>
              <a:rPr lang="en-US" sz="1050" i="1" dirty="0" err="1">
                <a:solidFill>
                  <a:schemeClr val="tx1"/>
                </a:solidFill>
              </a:rPr>
              <a:t>Menentukan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adanya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penambahan</a:t>
            </a:r>
            <a:r>
              <a:rPr lang="en-US" sz="1050" i="1" dirty="0">
                <a:solidFill>
                  <a:schemeClr val="tx1"/>
                </a:solidFill>
              </a:rPr>
              <a:t> SLA/</a:t>
            </a:r>
            <a:r>
              <a:rPr lang="en-US" sz="1050" i="1" dirty="0" err="1">
                <a:solidFill>
                  <a:schemeClr val="tx1"/>
                </a:solidFill>
              </a:rPr>
              <a:t>tidak</a:t>
            </a:r>
            <a:r>
              <a:rPr lang="en-US" sz="1050" i="1" dirty="0">
                <a:solidFill>
                  <a:schemeClr val="tx1"/>
                </a:solidFill>
              </a:rPr>
              <a:t> by </a:t>
            </a:r>
            <a:r>
              <a:rPr lang="en-US" sz="1050" i="1" dirty="0" err="1">
                <a:solidFill>
                  <a:schemeClr val="tx1"/>
                </a:solidFill>
              </a:rPr>
              <a:t>excell</a:t>
            </a:r>
            <a:r>
              <a:rPr lang="en-US" sz="1050" i="1" dirty="0">
                <a:solidFill>
                  <a:schemeClr val="tx1"/>
                </a:solidFill>
              </a:rPr>
              <a:t> (cut off jam 14:00 WIB)</a:t>
            </a:r>
          </a:p>
          <a:p>
            <a:pPr marL="171450" indent="-171450">
              <a:buFontTx/>
              <a:buChar char="-"/>
            </a:pPr>
            <a:r>
              <a:rPr lang="en-US" sz="1050" i="1" dirty="0" err="1">
                <a:solidFill>
                  <a:schemeClr val="tx1"/>
                </a:solidFill>
              </a:rPr>
              <a:t>Perhitungan</a:t>
            </a:r>
            <a:r>
              <a:rPr lang="en-US" sz="1050" i="1" dirty="0">
                <a:solidFill>
                  <a:schemeClr val="tx1"/>
                </a:solidFill>
              </a:rPr>
              <a:t> meet SLA </a:t>
            </a:r>
            <a:r>
              <a:rPr lang="en-US" sz="1050" i="1" dirty="0" err="1">
                <a:solidFill>
                  <a:schemeClr val="tx1"/>
                </a:solidFill>
              </a:rPr>
              <a:t>atau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tidak</a:t>
            </a:r>
            <a:r>
              <a:rPr lang="en-US" sz="1050" i="1" dirty="0">
                <a:solidFill>
                  <a:schemeClr val="tx1"/>
                </a:solidFill>
              </a:rPr>
              <a:t> (</a:t>
            </a:r>
            <a:r>
              <a:rPr lang="en-US" sz="1050" i="1" dirty="0" err="1">
                <a:solidFill>
                  <a:schemeClr val="tx1"/>
                </a:solidFill>
              </a:rPr>
              <a:t>dilihat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dari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tgl</a:t>
            </a:r>
            <a:r>
              <a:rPr lang="en-US" sz="1050" i="1" dirty="0">
                <a:solidFill>
                  <a:schemeClr val="tx1"/>
                </a:solidFill>
              </a:rPr>
              <a:t> WO </a:t>
            </a:r>
            <a:r>
              <a:rPr lang="en-US" sz="1050" i="1" dirty="0" err="1">
                <a:solidFill>
                  <a:schemeClr val="tx1"/>
                </a:solidFill>
              </a:rPr>
              <a:t>Terbit</a:t>
            </a:r>
            <a:r>
              <a:rPr lang="en-US" sz="1050" i="1" dirty="0">
                <a:solidFill>
                  <a:schemeClr val="tx1"/>
                </a:solidFill>
              </a:rPr>
              <a:t> &amp; </a:t>
            </a:r>
            <a:r>
              <a:rPr lang="en-US" sz="1050" i="1" dirty="0" err="1">
                <a:solidFill>
                  <a:schemeClr val="tx1"/>
                </a:solidFill>
              </a:rPr>
              <a:t>tgl</a:t>
            </a:r>
            <a:r>
              <a:rPr lang="en-US" sz="1050" i="1" dirty="0">
                <a:solidFill>
                  <a:schemeClr val="tx1"/>
                </a:solidFill>
              </a:rPr>
              <a:t> Complete MAAS)</a:t>
            </a:r>
          </a:p>
          <a:p>
            <a:pPr marL="171450" indent="-171450">
              <a:buFontTx/>
              <a:buChar char="-"/>
            </a:pPr>
            <a:r>
              <a:rPr lang="en-US" sz="1050" i="1" dirty="0">
                <a:solidFill>
                  <a:schemeClr val="tx1"/>
                </a:solidFill>
              </a:rPr>
              <a:t>Look Up </a:t>
            </a:r>
            <a:r>
              <a:rPr lang="en-US" sz="1050" i="1" dirty="0" err="1">
                <a:solidFill>
                  <a:schemeClr val="tx1"/>
                </a:solidFill>
              </a:rPr>
              <a:t>ke</a:t>
            </a:r>
            <a:r>
              <a:rPr lang="en-US" sz="1050" i="1" dirty="0">
                <a:solidFill>
                  <a:schemeClr val="tx1"/>
                </a:solidFill>
              </a:rPr>
              <a:t> file </a:t>
            </a:r>
            <a:r>
              <a:rPr lang="en-US" sz="1050" i="1" dirty="0" err="1">
                <a:solidFill>
                  <a:schemeClr val="tx1"/>
                </a:solidFill>
              </a:rPr>
              <a:t>tgl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kunjungan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pertama</a:t>
            </a:r>
            <a:endParaRPr lang="en-US" sz="1050" i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50" i="1" dirty="0">
                <a:solidFill>
                  <a:schemeClr val="tx1"/>
                </a:solidFill>
              </a:rPr>
              <a:t>Cek </a:t>
            </a:r>
            <a:r>
              <a:rPr lang="en-US" sz="1050" i="1" dirty="0" err="1">
                <a:solidFill>
                  <a:schemeClr val="tx1"/>
                </a:solidFill>
              </a:rPr>
              <a:t>satu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persatu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bukti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pemasangan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bila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ada</a:t>
            </a:r>
            <a:r>
              <a:rPr lang="en-US" sz="1050" i="1" dirty="0">
                <a:solidFill>
                  <a:schemeClr val="tx1"/>
                </a:solidFill>
              </a:rPr>
              <a:t> case </a:t>
            </a:r>
            <a:r>
              <a:rPr lang="en-US" sz="1050" i="1" dirty="0" err="1">
                <a:solidFill>
                  <a:schemeClr val="tx1"/>
                </a:solidFill>
              </a:rPr>
              <a:t>tertentu</a:t>
            </a:r>
            <a:r>
              <a:rPr lang="en-US" sz="1050" i="1" dirty="0">
                <a:solidFill>
                  <a:schemeClr val="tx1"/>
                </a:solidFill>
              </a:rPr>
              <a:t>, </a:t>
            </a:r>
            <a:r>
              <a:rPr lang="en-US" sz="1050" i="1" dirty="0" err="1">
                <a:solidFill>
                  <a:schemeClr val="tx1"/>
                </a:solidFill>
              </a:rPr>
              <a:t>contoh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pekerjaan</a:t>
            </a:r>
            <a:r>
              <a:rPr lang="en-US" sz="1050" i="1" dirty="0">
                <a:solidFill>
                  <a:schemeClr val="tx1"/>
                </a:solidFill>
              </a:rPr>
              <a:t> done </a:t>
            </a:r>
            <a:r>
              <a:rPr lang="en-US" sz="1050" i="1" dirty="0" err="1">
                <a:solidFill>
                  <a:schemeClr val="tx1"/>
                </a:solidFill>
              </a:rPr>
              <a:t>namun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setelah</a:t>
            </a:r>
            <a:r>
              <a:rPr lang="en-US" sz="1050" i="1" dirty="0">
                <a:solidFill>
                  <a:schemeClr val="tx1"/>
                </a:solidFill>
              </a:rPr>
              <a:t> di </a:t>
            </a:r>
            <a:r>
              <a:rPr lang="en-US" sz="1050" i="1" dirty="0" err="1">
                <a:solidFill>
                  <a:schemeClr val="tx1"/>
                </a:solidFill>
              </a:rPr>
              <a:t>cek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tidak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ada</a:t>
            </a:r>
            <a:r>
              <a:rPr lang="en-US" sz="1050" i="1" dirty="0">
                <a:solidFill>
                  <a:schemeClr val="tx1"/>
                </a:solidFill>
              </a:rPr>
              <a:t> Test TRX &amp; </a:t>
            </a:r>
            <a:r>
              <a:rPr lang="en-US" sz="1050" i="1" dirty="0" err="1">
                <a:solidFill>
                  <a:schemeClr val="tx1"/>
                </a:solidFill>
              </a:rPr>
              <a:t>Trx</a:t>
            </a:r>
            <a:r>
              <a:rPr lang="en-US" sz="1050" i="1" dirty="0">
                <a:solidFill>
                  <a:schemeClr val="tx1"/>
                </a:solidFill>
              </a:rPr>
              <a:t> Real </a:t>
            </a:r>
            <a:r>
              <a:rPr lang="en-US" sz="1050" i="1" dirty="0" err="1">
                <a:solidFill>
                  <a:schemeClr val="tx1"/>
                </a:solidFill>
              </a:rPr>
              <a:t>maka</a:t>
            </a:r>
            <a:r>
              <a:rPr lang="en-US" sz="1050" i="1" dirty="0">
                <a:solidFill>
                  <a:schemeClr val="tx1"/>
                </a:solidFill>
              </a:rPr>
              <a:t> di </a:t>
            </a:r>
            <a:r>
              <a:rPr lang="en-US" sz="1050" i="1" dirty="0" err="1">
                <a:solidFill>
                  <a:schemeClr val="tx1"/>
                </a:solidFill>
              </a:rPr>
              <a:t>cek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satu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persatu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ke</a:t>
            </a:r>
            <a:r>
              <a:rPr lang="en-US" sz="1050" i="1" dirty="0">
                <a:solidFill>
                  <a:schemeClr val="tx1"/>
                </a:solidFill>
              </a:rPr>
              <a:t> Web Vendor</a:t>
            </a:r>
          </a:p>
          <a:p>
            <a:pPr marL="171450" indent="-171450">
              <a:buFontTx/>
              <a:buChar char="-"/>
            </a:pPr>
            <a:r>
              <a:rPr lang="en-US" sz="1050" i="1" dirty="0">
                <a:solidFill>
                  <a:schemeClr val="tx1"/>
                </a:solidFill>
              </a:rPr>
              <a:t>Vendor yang </a:t>
            </a:r>
            <a:r>
              <a:rPr lang="en-US" sz="1050" i="1" dirty="0" err="1">
                <a:solidFill>
                  <a:schemeClr val="tx1"/>
                </a:solidFill>
              </a:rPr>
              <a:t>menggunakan</a:t>
            </a:r>
            <a:r>
              <a:rPr lang="en-US" sz="1050" i="1" dirty="0">
                <a:solidFill>
                  <a:schemeClr val="tx1"/>
                </a:solidFill>
              </a:rPr>
              <a:t> system (untuk </a:t>
            </a:r>
            <a:r>
              <a:rPr lang="en-US" sz="1050" i="1" dirty="0" err="1">
                <a:solidFill>
                  <a:schemeClr val="tx1"/>
                </a:solidFill>
              </a:rPr>
              <a:t>cek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bukti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pemasangan</a:t>
            </a:r>
            <a:r>
              <a:rPr lang="en-US" sz="1050" i="1" dirty="0">
                <a:solidFill>
                  <a:schemeClr val="tx1"/>
                </a:solidFill>
              </a:rPr>
              <a:t>) </a:t>
            </a:r>
            <a:r>
              <a:rPr lang="en-US" sz="1050" i="1" dirty="0" err="1">
                <a:solidFill>
                  <a:schemeClr val="tx1"/>
                </a:solidFill>
              </a:rPr>
              <a:t>baru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b="1" i="1" dirty="0" err="1">
                <a:solidFill>
                  <a:schemeClr val="tx1"/>
                </a:solidFill>
              </a:rPr>
              <a:t>Visonet</a:t>
            </a:r>
            <a:r>
              <a:rPr lang="en-US" sz="1050" b="1" i="1" dirty="0">
                <a:solidFill>
                  <a:schemeClr val="tx1"/>
                </a:solidFill>
              </a:rPr>
              <a:t>, Jadin, &amp; </a:t>
            </a:r>
            <a:r>
              <a:rPr lang="en-US" sz="1050" b="1" i="1" dirty="0" err="1">
                <a:solidFill>
                  <a:schemeClr val="tx1"/>
                </a:solidFill>
              </a:rPr>
              <a:t>Mahapay</a:t>
            </a:r>
            <a:r>
              <a:rPr lang="en-US" sz="1050" i="1" dirty="0">
                <a:solidFill>
                  <a:schemeClr val="tx1"/>
                </a:solidFill>
              </a:rPr>
              <a:t>. </a:t>
            </a:r>
            <a:r>
              <a:rPr lang="en-US" sz="1050" i="1" dirty="0" err="1">
                <a:solidFill>
                  <a:schemeClr val="tx1"/>
                </a:solidFill>
              </a:rPr>
              <a:t>Sedangkan</a:t>
            </a:r>
            <a:r>
              <a:rPr lang="en-US" sz="1050" i="1" dirty="0">
                <a:solidFill>
                  <a:schemeClr val="tx1"/>
                </a:solidFill>
              </a:rPr>
              <a:t> Vendor yang </a:t>
            </a:r>
            <a:r>
              <a:rPr lang="en-US" sz="1050" i="1" dirty="0" err="1">
                <a:solidFill>
                  <a:schemeClr val="tx1"/>
                </a:solidFill>
              </a:rPr>
              <a:t>belum</a:t>
            </a:r>
            <a:r>
              <a:rPr lang="en-US" sz="1050" i="1" dirty="0">
                <a:solidFill>
                  <a:schemeClr val="tx1"/>
                </a:solidFill>
              </a:rPr>
              <a:t> </a:t>
            </a:r>
            <a:r>
              <a:rPr lang="en-US" sz="1050" i="1" dirty="0" err="1">
                <a:solidFill>
                  <a:schemeClr val="tx1"/>
                </a:solidFill>
              </a:rPr>
              <a:t>menggunakan</a:t>
            </a:r>
            <a:r>
              <a:rPr lang="en-US" sz="1050" i="1" dirty="0">
                <a:solidFill>
                  <a:schemeClr val="tx1"/>
                </a:solidFill>
              </a:rPr>
              <a:t> system </a:t>
            </a:r>
            <a:r>
              <a:rPr lang="en-US" sz="1050" b="1" i="1" dirty="0" err="1">
                <a:solidFill>
                  <a:schemeClr val="tx1"/>
                </a:solidFill>
              </a:rPr>
              <a:t>Indopay</a:t>
            </a:r>
            <a:r>
              <a:rPr lang="en-US" sz="1050" b="1" i="1" dirty="0">
                <a:solidFill>
                  <a:schemeClr val="tx1"/>
                </a:solidFill>
              </a:rPr>
              <a:t>, Ingenico, </a:t>
            </a:r>
            <a:r>
              <a:rPr lang="en-US" sz="1050" b="1" i="1" dirty="0" err="1">
                <a:solidFill>
                  <a:schemeClr val="tx1"/>
                </a:solidFill>
              </a:rPr>
              <a:t>Primavista</a:t>
            </a:r>
            <a:r>
              <a:rPr lang="en-US" sz="1050" b="1" i="1" dirty="0">
                <a:solidFill>
                  <a:schemeClr val="tx1"/>
                </a:solidFill>
              </a:rPr>
              <a:t>, </a:t>
            </a:r>
            <a:r>
              <a:rPr lang="en-US" sz="1050" b="1" i="1" dirty="0" err="1">
                <a:solidFill>
                  <a:schemeClr val="tx1"/>
                </a:solidFill>
              </a:rPr>
              <a:t>Bringin</a:t>
            </a:r>
            <a:r>
              <a:rPr lang="en-US" sz="1050" b="1" i="1" dirty="0">
                <a:solidFill>
                  <a:schemeClr val="tx1"/>
                </a:solidFill>
              </a:rPr>
              <a:t>, Telkom, GSS Integra </a:t>
            </a:r>
            <a:r>
              <a:rPr lang="en-US" sz="1050" i="1" dirty="0" err="1">
                <a:solidFill>
                  <a:schemeClr val="tx1"/>
                </a:solidFill>
              </a:rPr>
              <a:t>maka</a:t>
            </a:r>
            <a:r>
              <a:rPr lang="en-US" sz="1050" i="1" dirty="0">
                <a:solidFill>
                  <a:schemeClr val="tx1"/>
                </a:solidFill>
              </a:rPr>
              <a:t> compare </a:t>
            </a:r>
            <a:r>
              <a:rPr lang="en-US" sz="1050" i="1" dirty="0" err="1">
                <a:solidFill>
                  <a:schemeClr val="tx1"/>
                </a:solidFill>
              </a:rPr>
              <a:t>menggunakan</a:t>
            </a:r>
            <a:r>
              <a:rPr lang="en-US" sz="1050" i="1" dirty="0">
                <a:solidFill>
                  <a:schemeClr val="tx1"/>
                </a:solidFill>
              </a:rPr>
              <a:t> file PDF</a:t>
            </a:r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B513E8BF-5299-F352-59F7-0201267CB541}"/>
              </a:ext>
            </a:extLst>
          </p:cNvPr>
          <p:cNvSpPr/>
          <p:nvPr/>
        </p:nvSpPr>
        <p:spPr>
          <a:xfrm>
            <a:off x="1704975" y="1333500"/>
            <a:ext cx="2162175" cy="1914525"/>
          </a:xfrm>
          <a:prstGeom prst="hexagon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tx1"/>
                </a:solidFill>
              </a:rPr>
              <a:t>1. Look Up </a:t>
            </a:r>
            <a:r>
              <a:rPr lang="en-US" sz="1400" b="1" i="1" dirty="0" err="1">
                <a:solidFill>
                  <a:schemeClr val="tx1"/>
                </a:solidFill>
              </a:rPr>
              <a:t>ke</a:t>
            </a:r>
            <a:r>
              <a:rPr lang="en-US" sz="1400" b="1" i="1" dirty="0">
                <a:solidFill>
                  <a:schemeClr val="tx1"/>
                </a:solidFill>
              </a:rPr>
              <a:t> Data </a:t>
            </a:r>
            <a:r>
              <a:rPr lang="en-US" sz="1400" b="1" i="1" dirty="0" err="1">
                <a:solidFill>
                  <a:schemeClr val="tx1"/>
                </a:solidFill>
              </a:rPr>
              <a:t>Kontrak</a:t>
            </a:r>
            <a:r>
              <a:rPr lang="en-US" sz="1400" b="1" i="1" dirty="0">
                <a:solidFill>
                  <a:schemeClr val="tx1"/>
                </a:solidFill>
              </a:rPr>
              <a:t> Vendor Satu per Satu</a:t>
            </a:r>
          </a:p>
        </p:txBody>
      </p:sp>
      <p:sp>
        <p:nvSpPr>
          <p:cNvPr id="27" name="Hexagon 26">
            <a:extLst>
              <a:ext uri="{FF2B5EF4-FFF2-40B4-BE49-F238E27FC236}">
                <a16:creationId xmlns:a16="http://schemas.microsoft.com/office/drawing/2014/main" id="{9E5F7EDE-F74E-EA09-845D-F2B6CEA6AF9D}"/>
              </a:ext>
            </a:extLst>
          </p:cNvPr>
          <p:cNvSpPr/>
          <p:nvPr/>
        </p:nvSpPr>
        <p:spPr>
          <a:xfrm>
            <a:off x="7143749" y="957262"/>
            <a:ext cx="2733675" cy="2286000"/>
          </a:xfrm>
          <a:prstGeom prst="hexagon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tx1"/>
                </a:solidFill>
              </a:rPr>
              <a:t>3. Instalment dan Replacement di </a:t>
            </a:r>
            <a:r>
              <a:rPr lang="en-US" sz="1400" b="1" i="1" dirty="0" err="1">
                <a:solidFill>
                  <a:schemeClr val="tx1"/>
                </a:solidFill>
              </a:rPr>
              <a:t>validasi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sudah</a:t>
            </a:r>
            <a:r>
              <a:rPr lang="en-US" sz="1400" b="1" i="1" dirty="0">
                <a:solidFill>
                  <a:schemeClr val="tx1"/>
                </a:solidFill>
              </a:rPr>
              <a:t> done </a:t>
            </a:r>
            <a:r>
              <a:rPr lang="en-US" sz="1400" b="1" i="1" dirty="0" err="1">
                <a:solidFill>
                  <a:schemeClr val="tx1"/>
                </a:solidFill>
              </a:rPr>
              <a:t>ketika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adanya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Trx</a:t>
            </a:r>
            <a:r>
              <a:rPr lang="en-US" sz="1400" b="1" i="1" dirty="0">
                <a:solidFill>
                  <a:schemeClr val="tx1"/>
                </a:solidFill>
              </a:rPr>
              <a:t> Real</a:t>
            </a:r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AE0BF8C3-4FF0-AFF7-7E00-FD3D3498F2E1}"/>
              </a:ext>
            </a:extLst>
          </p:cNvPr>
          <p:cNvSpPr/>
          <p:nvPr/>
        </p:nvSpPr>
        <p:spPr>
          <a:xfrm>
            <a:off x="6848475" y="3339181"/>
            <a:ext cx="4124324" cy="3414713"/>
          </a:xfrm>
          <a:prstGeom prst="hexagon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tx1"/>
                </a:solidFill>
              </a:rPr>
              <a:t>4. PM </a:t>
            </a:r>
            <a:r>
              <a:rPr lang="en-US" sz="1400" b="1" i="1" dirty="0" err="1">
                <a:solidFill>
                  <a:schemeClr val="tx1"/>
                </a:solidFill>
              </a:rPr>
              <a:t>dilakukan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wajib</a:t>
            </a:r>
            <a:r>
              <a:rPr lang="en-US" sz="1400" b="1" i="1" dirty="0">
                <a:solidFill>
                  <a:schemeClr val="tx1"/>
                </a:solidFill>
              </a:rPr>
              <a:t> 1 </a:t>
            </a:r>
            <a:r>
              <a:rPr lang="en-US" sz="1400" b="1" i="1" dirty="0" err="1">
                <a:solidFill>
                  <a:schemeClr val="tx1"/>
                </a:solidFill>
              </a:rPr>
              <a:t>bulan</a:t>
            </a:r>
            <a:r>
              <a:rPr lang="en-US" sz="1400" b="1" i="1" dirty="0">
                <a:solidFill>
                  <a:schemeClr val="tx1"/>
                </a:solidFill>
              </a:rPr>
              <a:t> 1x </a:t>
            </a:r>
            <a:r>
              <a:rPr lang="en-US" sz="1400" b="1" i="1" dirty="0" err="1">
                <a:solidFill>
                  <a:schemeClr val="tx1"/>
                </a:solidFill>
              </a:rPr>
              <a:t>dengan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beberapa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  <a:r>
              <a:rPr lang="en-US" sz="1400" b="1" i="1" dirty="0" err="1">
                <a:solidFill>
                  <a:schemeClr val="tx1"/>
                </a:solidFill>
              </a:rPr>
              <a:t>kategori</a:t>
            </a:r>
            <a:r>
              <a:rPr lang="en-US" sz="1400" b="1" i="1" dirty="0">
                <a:solidFill>
                  <a:schemeClr val="tx1"/>
                </a:solidFill>
              </a:rPr>
              <a:t> </a:t>
            </a:r>
          </a:p>
          <a:p>
            <a:endParaRPr lang="en-US" sz="1400" b="1" i="1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i="1" dirty="0" err="1">
                <a:solidFill>
                  <a:schemeClr val="tx1"/>
                </a:solidFill>
              </a:rPr>
              <a:t>Baik</a:t>
            </a:r>
            <a:r>
              <a:rPr lang="en-US" sz="1000" i="1" dirty="0">
                <a:solidFill>
                  <a:schemeClr val="tx1"/>
                </a:solidFill>
              </a:rPr>
              <a:t> = Store </a:t>
            </a:r>
            <a:r>
              <a:rPr lang="en-US" sz="1000" i="1" dirty="0" err="1">
                <a:solidFill>
                  <a:schemeClr val="tx1"/>
                </a:solidFill>
              </a:rPr>
              <a:t>buka</a:t>
            </a:r>
            <a:r>
              <a:rPr lang="en-US" sz="1000" i="1" dirty="0">
                <a:solidFill>
                  <a:schemeClr val="tx1"/>
                </a:solidFill>
              </a:rPr>
              <a:t> dan </a:t>
            </a:r>
            <a:r>
              <a:rPr lang="en-US" sz="1000" i="1" dirty="0" err="1">
                <a:solidFill>
                  <a:schemeClr val="tx1"/>
                </a:solidFill>
              </a:rPr>
              <a:t>bisa</a:t>
            </a:r>
            <a:r>
              <a:rPr lang="en-US" sz="1000" i="1" dirty="0">
                <a:solidFill>
                  <a:schemeClr val="tx1"/>
                </a:solidFill>
              </a:rPr>
              <a:t> Test </a:t>
            </a:r>
            <a:r>
              <a:rPr lang="en-US" sz="1000" i="1" dirty="0" err="1">
                <a:solidFill>
                  <a:schemeClr val="tx1"/>
                </a:solidFill>
              </a:rPr>
              <a:t>Trx</a:t>
            </a:r>
            <a:r>
              <a:rPr lang="en-US" sz="1000" i="1" dirty="0">
                <a:solidFill>
                  <a:schemeClr val="tx1"/>
                </a:solidFill>
              </a:rPr>
              <a:t> (</a:t>
            </a:r>
            <a:r>
              <a:rPr lang="en-US" sz="1000" i="1" dirty="0" err="1">
                <a:solidFill>
                  <a:schemeClr val="tx1"/>
                </a:solidFill>
              </a:rPr>
              <a:t>dikatakan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baik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namun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tidak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ada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Tesy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Trx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maka</a:t>
            </a:r>
            <a:r>
              <a:rPr lang="en-US" sz="1000" i="1" dirty="0">
                <a:solidFill>
                  <a:schemeClr val="tx1"/>
                </a:solidFill>
              </a:rPr>
              <a:t> vendor </a:t>
            </a:r>
            <a:r>
              <a:rPr lang="en-US" sz="1000" i="1" dirty="0" err="1">
                <a:solidFill>
                  <a:schemeClr val="tx1"/>
                </a:solidFill>
              </a:rPr>
              <a:t>dikenakan</a:t>
            </a:r>
            <a:r>
              <a:rPr lang="en-US" sz="1000" i="1" dirty="0">
                <a:solidFill>
                  <a:schemeClr val="tx1"/>
                </a:solidFill>
              </a:rPr>
              <a:t> Penalty</a:t>
            </a:r>
          </a:p>
          <a:p>
            <a:pPr marL="171450" indent="-171450">
              <a:buFontTx/>
              <a:buChar char="-"/>
            </a:pPr>
            <a:r>
              <a:rPr lang="en-US" sz="1000" i="1" dirty="0">
                <a:solidFill>
                  <a:schemeClr val="tx1"/>
                </a:solidFill>
              </a:rPr>
              <a:t>Problem Teknis = EDC </a:t>
            </a:r>
            <a:r>
              <a:rPr lang="en-US" sz="1000" i="1" dirty="0" err="1">
                <a:solidFill>
                  <a:schemeClr val="tx1"/>
                </a:solidFill>
              </a:rPr>
              <a:t>rusak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atau</a:t>
            </a:r>
            <a:r>
              <a:rPr lang="en-US" sz="1000" i="1" dirty="0">
                <a:solidFill>
                  <a:schemeClr val="tx1"/>
                </a:solidFill>
              </a:rPr>
              <a:t> Sim Card </a:t>
            </a:r>
            <a:r>
              <a:rPr lang="en-US" sz="1000" i="1" dirty="0" err="1">
                <a:solidFill>
                  <a:schemeClr val="tx1"/>
                </a:solidFill>
              </a:rPr>
              <a:t>rusak</a:t>
            </a:r>
            <a:r>
              <a:rPr lang="en-US" sz="1000" i="1" dirty="0">
                <a:solidFill>
                  <a:schemeClr val="tx1"/>
                </a:solidFill>
              </a:rPr>
              <a:t> vendor </a:t>
            </a:r>
            <a:r>
              <a:rPr lang="en-US" sz="1000" i="1" dirty="0" err="1">
                <a:solidFill>
                  <a:schemeClr val="tx1"/>
                </a:solidFill>
              </a:rPr>
              <a:t>wajib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lapor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ke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HiYokke</a:t>
            </a:r>
            <a:r>
              <a:rPr lang="en-US" sz="1000" i="1" dirty="0">
                <a:solidFill>
                  <a:schemeClr val="tx1"/>
                </a:solidFill>
              </a:rPr>
              <a:t>. PM </a:t>
            </a:r>
            <a:r>
              <a:rPr lang="en-US" sz="1000" i="1" dirty="0" err="1">
                <a:solidFill>
                  <a:schemeClr val="tx1"/>
                </a:solidFill>
              </a:rPr>
              <a:t>dianggap</a:t>
            </a:r>
            <a:r>
              <a:rPr lang="en-US" sz="1000" i="1" dirty="0">
                <a:solidFill>
                  <a:schemeClr val="tx1"/>
                </a:solidFill>
              </a:rPr>
              <a:t> done </a:t>
            </a:r>
            <a:r>
              <a:rPr lang="en-US" sz="1000" i="1" dirty="0" err="1">
                <a:solidFill>
                  <a:schemeClr val="tx1"/>
                </a:solidFill>
              </a:rPr>
              <a:t>apabila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selesai</a:t>
            </a:r>
            <a:r>
              <a:rPr lang="en-US" sz="1000" i="1" dirty="0">
                <a:solidFill>
                  <a:schemeClr val="tx1"/>
                </a:solidFill>
              </a:rPr>
              <a:t> di </a:t>
            </a:r>
            <a:r>
              <a:rPr lang="en-US" sz="1000" i="1" dirty="0" err="1">
                <a:solidFill>
                  <a:schemeClr val="tx1"/>
                </a:solidFill>
              </a:rPr>
              <a:t>bulan</a:t>
            </a:r>
            <a:r>
              <a:rPr lang="en-US" sz="1000" i="1" dirty="0">
                <a:solidFill>
                  <a:schemeClr val="tx1"/>
                </a:solidFill>
              </a:rPr>
              <a:t> yg </a:t>
            </a:r>
            <a:r>
              <a:rPr lang="en-US" sz="1000" i="1" dirty="0" err="1">
                <a:solidFill>
                  <a:schemeClr val="tx1"/>
                </a:solidFill>
              </a:rPr>
              <a:t>sama</a:t>
            </a:r>
            <a:r>
              <a:rPr lang="en-US" sz="1000" i="1" dirty="0">
                <a:solidFill>
                  <a:schemeClr val="tx1"/>
                </a:solidFill>
              </a:rPr>
              <a:t>. (</a:t>
            </a:r>
            <a:r>
              <a:rPr lang="en-US" sz="1000" i="1" dirty="0" err="1">
                <a:solidFill>
                  <a:schemeClr val="tx1"/>
                </a:solidFill>
              </a:rPr>
              <a:t>Apabila</a:t>
            </a:r>
            <a:r>
              <a:rPr lang="en-US" sz="1000" i="1" dirty="0">
                <a:solidFill>
                  <a:schemeClr val="tx1"/>
                </a:solidFill>
              </a:rPr>
              <a:t> di </a:t>
            </a:r>
            <a:r>
              <a:rPr lang="en-US" sz="1000" i="1" dirty="0" err="1">
                <a:solidFill>
                  <a:schemeClr val="tx1"/>
                </a:solidFill>
              </a:rPr>
              <a:t>cek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ada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Trx</a:t>
            </a:r>
            <a:r>
              <a:rPr lang="en-US" sz="1000" i="1" dirty="0">
                <a:solidFill>
                  <a:schemeClr val="tx1"/>
                </a:solidFill>
              </a:rPr>
              <a:t> Real &gt;50.000 </a:t>
            </a:r>
            <a:r>
              <a:rPr lang="en-US" sz="1000" i="1" dirty="0" err="1">
                <a:solidFill>
                  <a:schemeClr val="tx1"/>
                </a:solidFill>
              </a:rPr>
              <a:t>maka</a:t>
            </a:r>
            <a:r>
              <a:rPr lang="en-US" sz="1000" i="1" dirty="0">
                <a:solidFill>
                  <a:schemeClr val="tx1"/>
                </a:solidFill>
              </a:rPr>
              <a:t> vendor </a:t>
            </a:r>
            <a:r>
              <a:rPr lang="en-US" sz="1000" i="1" dirty="0" err="1">
                <a:solidFill>
                  <a:schemeClr val="tx1"/>
                </a:solidFill>
              </a:rPr>
              <a:t>dikenakan</a:t>
            </a:r>
            <a:r>
              <a:rPr lang="en-US" sz="1000" i="1" dirty="0">
                <a:solidFill>
                  <a:schemeClr val="tx1"/>
                </a:solidFill>
              </a:rPr>
              <a:t> Penalty)</a:t>
            </a:r>
          </a:p>
          <a:p>
            <a:pPr marL="171450" indent="-171450">
              <a:buFontTx/>
              <a:buChar char="-"/>
            </a:pPr>
            <a:r>
              <a:rPr lang="en-US" sz="1000" i="1" dirty="0">
                <a:solidFill>
                  <a:schemeClr val="tx1"/>
                </a:solidFill>
              </a:rPr>
              <a:t>Problem Non Teknis = Merchant </a:t>
            </a:r>
            <a:r>
              <a:rPr lang="en-US" sz="1000" i="1" dirty="0" err="1">
                <a:solidFill>
                  <a:schemeClr val="tx1"/>
                </a:solidFill>
              </a:rPr>
              <a:t>tutup</a:t>
            </a:r>
            <a:r>
              <a:rPr lang="en-US" sz="1000" i="1" dirty="0">
                <a:solidFill>
                  <a:schemeClr val="tx1"/>
                </a:solidFill>
              </a:rPr>
              <a:t>, EDC </a:t>
            </a:r>
            <a:r>
              <a:rPr lang="en-US" sz="1000" i="1" dirty="0" err="1">
                <a:solidFill>
                  <a:schemeClr val="tx1"/>
                </a:solidFill>
              </a:rPr>
              <a:t>tidak</a:t>
            </a:r>
            <a:r>
              <a:rPr lang="en-US" sz="1000" i="1" dirty="0">
                <a:solidFill>
                  <a:schemeClr val="tx1"/>
                </a:solidFill>
              </a:rPr>
              <a:t> di </a:t>
            </a:r>
            <a:r>
              <a:rPr lang="en-US" sz="1000" i="1" dirty="0" err="1">
                <a:solidFill>
                  <a:schemeClr val="tx1"/>
                </a:solidFill>
              </a:rPr>
              <a:t>lokasi</a:t>
            </a:r>
            <a:r>
              <a:rPr lang="en-US" sz="1000" i="1" dirty="0">
                <a:solidFill>
                  <a:schemeClr val="tx1"/>
                </a:solidFill>
              </a:rPr>
              <a:t>, Merchant </a:t>
            </a:r>
            <a:r>
              <a:rPr lang="en-US" sz="1000" i="1" dirty="0" err="1">
                <a:solidFill>
                  <a:schemeClr val="tx1"/>
                </a:solidFill>
              </a:rPr>
              <a:t>menolak</a:t>
            </a:r>
            <a:r>
              <a:rPr lang="en-US" sz="1000" i="1" dirty="0">
                <a:solidFill>
                  <a:schemeClr val="tx1"/>
                </a:solidFill>
              </a:rPr>
              <a:t> pasang </a:t>
            </a:r>
            <a:r>
              <a:rPr lang="en-US" sz="1000" i="1" dirty="0" err="1">
                <a:solidFill>
                  <a:schemeClr val="tx1"/>
                </a:solidFill>
              </a:rPr>
              <a:t>akan</a:t>
            </a:r>
            <a:r>
              <a:rPr lang="en-US" sz="1000" i="1" dirty="0">
                <a:solidFill>
                  <a:schemeClr val="tx1"/>
                </a:solidFill>
              </a:rPr>
              <a:t> di </a:t>
            </a:r>
            <a:r>
              <a:rPr lang="en-US" sz="1000" i="1" dirty="0" err="1">
                <a:solidFill>
                  <a:schemeClr val="tx1"/>
                </a:solidFill>
              </a:rPr>
              <a:t>cek</a:t>
            </a:r>
            <a:r>
              <a:rPr lang="en-US" sz="1000" i="1" dirty="0">
                <a:solidFill>
                  <a:schemeClr val="tx1"/>
                </a:solidFill>
              </a:rPr>
              <a:t> WO Digital </a:t>
            </a:r>
            <a:r>
              <a:rPr lang="en-US" sz="1000" i="1" dirty="0" err="1">
                <a:solidFill>
                  <a:schemeClr val="tx1"/>
                </a:solidFill>
              </a:rPr>
              <a:t>nya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satu</a:t>
            </a:r>
            <a:r>
              <a:rPr lang="en-US" sz="1000" i="1" dirty="0">
                <a:solidFill>
                  <a:schemeClr val="tx1"/>
                </a:solidFill>
              </a:rPr>
              <a:t> per </a:t>
            </a:r>
            <a:r>
              <a:rPr lang="en-US" sz="1000" i="1" dirty="0" err="1">
                <a:solidFill>
                  <a:schemeClr val="tx1"/>
                </a:solidFill>
              </a:rPr>
              <a:t>satu</a:t>
            </a:r>
            <a:r>
              <a:rPr lang="en-US" sz="1000" i="1" dirty="0">
                <a:solidFill>
                  <a:schemeClr val="tx1"/>
                </a:solidFill>
              </a:rPr>
              <a:t> (</a:t>
            </a:r>
            <a:r>
              <a:rPr lang="en-US" sz="1000" i="1" dirty="0" err="1">
                <a:solidFill>
                  <a:schemeClr val="tx1"/>
                </a:solidFill>
              </a:rPr>
              <a:t>Apabila</a:t>
            </a:r>
            <a:r>
              <a:rPr lang="en-US" sz="1000" i="1" dirty="0">
                <a:solidFill>
                  <a:schemeClr val="tx1"/>
                </a:solidFill>
              </a:rPr>
              <a:t> di </a:t>
            </a:r>
            <a:r>
              <a:rPr lang="en-US" sz="1000" i="1" dirty="0" err="1">
                <a:solidFill>
                  <a:schemeClr val="tx1"/>
                </a:solidFill>
              </a:rPr>
              <a:t>cek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ada</a:t>
            </a:r>
            <a:r>
              <a:rPr lang="en-US" sz="1000" i="1" dirty="0">
                <a:solidFill>
                  <a:schemeClr val="tx1"/>
                </a:solidFill>
              </a:rPr>
              <a:t> </a:t>
            </a:r>
            <a:r>
              <a:rPr lang="en-US" sz="1000" i="1" dirty="0" err="1">
                <a:solidFill>
                  <a:schemeClr val="tx1"/>
                </a:solidFill>
              </a:rPr>
              <a:t>Trx</a:t>
            </a:r>
            <a:r>
              <a:rPr lang="en-US" sz="1000" i="1" dirty="0">
                <a:solidFill>
                  <a:schemeClr val="tx1"/>
                </a:solidFill>
              </a:rPr>
              <a:t> Real &gt;50.000 </a:t>
            </a:r>
            <a:r>
              <a:rPr lang="en-US" sz="1000" i="1" dirty="0" err="1">
                <a:solidFill>
                  <a:schemeClr val="tx1"/>
                </a:solidFill>
              </a:rPr>
              <a:t>maka</a:t>
            </a:r>
            <a:r>
              <a:rPr lang="en-US" sz="1000" i="1" dirty="0">
                <a:solidFill>
                  <a:schemeClr val="tx1"/>
                </a:solidFill>
              </a:rPr>
              <a:t> vendor </a:t>
            </a:r>
            <a:r>
              <a:rPr lang="en-US" sz="1000" i="1" dirty="0" err="1">
                <a:solidFill>
                  <a:schemeClr val="tx1"/>
                </a:solidFill>
              </a:rPr>
              <a:t>dikenakan</a:t>
            </a:r>
            <a:r>
              <a:rPr lang="en-US" sz="1000" i="1" dirty="0">
                <a:solidFill>
                  <a:schemeClr val="tx1"/>
                </a:solidFill>
              </a:rPr>
              <a:t> Penalty)</a:t>
            </a:r>
          </a:p>
        </p:txBody>
      </p:sp>
    </p:spTree>
    <p:extLst>
      <p:ext uri="{BB962C8B-B14F-4D97-AF65-F5344CB8AC3E}">
        <p14:creationId xmlns:p14="http://schemas.microsoft.com/office/powerpoint/2010/main" val="2414937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2AB536-36F9-D94F-A304-A82327ABCD3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7166" y="-29753"/>
            <a:ext cx="12226333" cy="6917507"/>
          </a:xfrm>
          <a:prstGeom prst="rect">
            <a:avLst/>
          </a:prstGeom>
        </p:spPr>
      </p:pic>
      <p:sp>
        <p:nvSpPr>
          <p:cNvPr id="4" name="Subtitle 1">
            <a:extLst>
              <a:ext uri="{FF2B5EF4-FFF2-40B4-BE49-F238E27FC236}">
                <a16:creationId xmlns:a16="http://schemas.microsoft.com/office/drawing/2014/main" id="{5A56D41F-F678-634B-A675-09E639D085FC}"/>
              </a:ext>
            </a:extLst>
          </p:cNvPr>
          <p:cNvSpPr txBox="1">
            <a:spLocks/>
          </p:cNvSpPr>
          <p:nvPr/>
        </p:nvSpPr>
        <p:spPr>
          <a:xfrm>
            <a:off x="6074552" y="1222072"/>
            <a:ext cx="4129621" cy="6571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800" b="1" dirty="0">
                <a:solidFill>
                  <a:schemeClr val="bg1"/>
                </a:solidFill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6" name="Subtitle 1">
            <a:extLst>
              <a:ext uri="{FF2B5EF4-FFF2-40B4-BE49-F238E27FC236}">
                <a16:creationId xmlns:a16="http://schemas.microsoft.com/office/drawing/2014/main" id="{5D72B950-3A31-754C-B249-11B33C9B1C4B}"/>
              </a:ext>
            </a:extLst>
          </p:cNvPr>
          <p:cNvSpPr txBox="1">
            <a:spLocks/>
          </p:cNvSpPr>
          <p:nvPr/>
        </p:nvSpPr>
        <p:spPr>
          <a:xfrm>
            <a:off x="6104698" y="2374581"/>
            <a:ext cx="3361075" cy="3364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bg1"/>
                </a:solidFill>
                <a:cs typeface="Arial" panose="020B0604020202020204" pitchFamily="34" charset="0"/>
              </a:rPr>
              <a:t>PT. Mitra Transaksi Indonesia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AB527B6-9B20-7943-86E1-E9135DE62017}"/>
              </a:ext>
            </a:extLst>
          </p:cNvPr>
          <p:cNvSpPr txBox="1">
            <a:spLocks/>
          </p:cNvSpPr>
          <p:nvPr/>
        </p:nvSpPr>
        <p:spPr>
          <a:xfrm>
            <a:off x="1271441" y="6472924"/>
            <a:ext cx="9666514" cy="33643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950" kern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7147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4295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6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1442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5737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0032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71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100"/>
              </a:lnSpc>
              <a:spcBef>
                <a:spcPts val="0"/>
              </a:spcBef>
            </a:pPr>
            <a:r>
              <a:rPr lang="en-AU" sz="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Copyright © 2021 PT Mitra </a:t>
            </a:r>
            <a:r>
              <a:rPr lang="en-AU" sz="800" b="1" dirty="0" err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Transaksi</a:t>
            </a:r>
            <a:r>
              <a:rPr lang="en-AU" sz="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Indonesia</a:t>
            </a:r>
            <a:r>
              <a:rPr lang="id-ID" sz="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. </a:t>
            </a:r>
            <a:r>
              <a:rPr lang="en-AU" sz="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All rights reserved. This document/proposal or any portion  is confidential, thereof may not be reproduced or used in any manner whatsoever</a:t>
            </a:r>
            <a:r>
              <a:rPr lang="id-ID" sz="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AU" sz="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without the express written permission of PT Mitra Transaksi Indonesia.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17974F-08B2-FB4E-BAED-A5B0C18874D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89404" y="695921"/>
            <a:ext cx="2793930" cy="2209677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226ED84-81B6-284E-8704-A9B398A24CE4}"/>
              </a:ext>
            </a:extLst>
          </p:cNvPr>
          <p:cNvSpPr/>
          <p:nvPr/>
        </p:nvSpPr>
        <p:spPr>
          <a:xfrm>
            <a:off x="6219930" y="2180490"/>
            <a:ext cx="2009670" cy="45719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52C7C9-7127-4D5D-99A9-BBF5081F9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9B597-FD0B-4020-A413-7E291C7F2D87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26978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Rekon</a:t>
            </a:r>
            <a:r>
              <a:rPr lang="en-US" dirty="0"/>
              <a:t> Vendor – Bank </a:t>
            </a:r>
            <a:r>
              <a:rPr lang="en-US" dirty="0" err="1"/>
              <a:t>Mandiri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90EBA9-FF26-C61E-18BA-2D98A544FCA9}"/>
              </a:ext>
            </a:extLst>
          </p:cNvPr>
          <p:cNvSpPr/>
          <p:nvPr/>
        </p:nvSpPr>
        <p:spPr>
          <a:xfrm>
            <a:off x="151196" y="996369"/>
            <a:ext cx="1610929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8146A-24B3-7954-4AE8-827C8C1F9669}"/>
              </a:ext>
            </a:extLst>
          </p:cNvPr>
          <p:cNvSpPr/>
          <p:nvPr/>
        </p:nvSpPr>
        <p:spPr>
          <a:xfrm>
            <a:off x="151196" y="996367"/>
            <a:ext cx="1610929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ODM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54A7FE-524D-C4DA-6CD4-FC8E1BB445F7}"/>
              </a:ext>
            </a:extLst>
          </p:cNvPr>
          <p:cNvSpPr/>
          <p:nvPr/>
        </p:nvSpPr>
        <p:spPr>
          <a:xfrm>
            <a:off x="1859130" y="986648"/>
            <a:ext cx="525604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076ADD-5C9F-E7A6-CA97-1BC5678CEAB6}"/>
              </a:ext>
            </a:extLst>
          </p:cNvPr>
          <p:cNvSpPr/>
          <p:nvPr/>
        </p:nvSpPr>
        <p:spPr>
          <a:xfrm>
            <a:off x="1869676" y="996365"/>
            <a:ext cx="525604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TEAM REKON MTI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067C32-2D03-F398-3E46-DE851EDB27AE}"/>
              </a:ext>
            </a:extLst>
          </p:cNvPr>
          <p:cNvSpPr/>
          <p:nvPr/>
        </p:nvSpPr>
        <p:spPr>
          <a:xfrm>
            <a:off x="7212179" y="996369"/>
            <a:ext cx="2303169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84742C-5D02-A772-8B47-36804A552CEE}"/>
              </a:ext>
            </a:extLst>
          </p:cNvPr>
          <p:cNvSpPr/>
          <p:nvPr/>
        </p:nvSpPr>
        <p:spPr>
          <a:xfrm>
            <a:off x="7212179" y="996367"/>
            <a:ext cx="2303169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VENDOR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FE98EB-815C-081F-3AE5-E57B1C8E6950}"/>
              </a:ext>
            </a:extLst>
          </p:cNvPr>
          <p:cNvSpPr/>
          <p:nvPr/>
        </p:nvSpPr>
        <p:spPr>
          <a:xfrm>
            <a:off x="9599236" y="996369"/>
            <a:ext cx="2441567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2F9595-E9FF-CCAC-F9F1-343495B74FC6}"/>
              </a:ext>
            </a:extLst>
          </p:cNvPr>
          <p:cNvSpPr/>
          <p:nvPr/>
        </p:nvSpPr>
        <p:spPr>
          <a:xfrm>
            <a:off x="9599236" y="996367"/>
            <a:ext cx="2441567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MANDIRI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3A38AF-9C26-D08D-DC34-EA30D9C0C5E3}"/>
              </a:ext>
            </a:extLst>
          </p:cNvPr>
          <p:cNvSpPr/>
          <p:nvPr/>
        </p:nvSpPr>
        <p:spPr>
          <a:xfrm>
            <a:off x="252403" y="1589281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Query Data</a:t>
            </a:r>
          </a:p>
          <a:p>
            <a:pPr algn="ctr"/>
            <a:r>
              <a:rPr lang="en-US" sz="1100" dirty="0"/>
              <a:t>(Mas </a:t>
            </a:r>
            <a:r>
              <a:rPr lang="en-US" sz="1100" dirty="0" err="1"/>
              <a:t>Muwsa</a:t>
            </a:r>
            <a:r>
              <a:rPr lang="en-US" sz="1100" dirty="0"/>
              <a:t>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00AE40-657C-270D-1BC0-48324D20FADB}"/>
              </a:ext>
            </a:extLst>
          </p:cNvPr>
          <p:cNvSpPr/>
          <p:nvPr/>
        </p:nvSpPr>
        <p:spPr>
          <a:xfrm>
            <a:off x="3451269" y="1589283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Proses </a:t>
            </a:r>
            <a:r>
              <a:rPr lang="en-US" sz="1100" dirty="0" err="1"/>
              <a:t>Rekon</a:t>
            </a:r>
            <a:endParaRPr lang="en-US" sz="1100" dirty="0"/>
          </a:p>
          <a:p>
            <a:pPr algn="ctr"/>
            <a:r>
              <a:rPr lang="en-US" sz="1100" dirty="0"/>
              <a:t>(</a:t>
            </a:r>
            <a:r>
              <a:rPr lang="en-US" sz="1100" dirty="0" err="1"/>
              <a:t>Mba</a:t>
            </a:r>
            <a:r>
              <a:rPr lang="en-US" sz="1100" dirty="0"/>
              <a:t> </a:t>
            </a:r>
            <a:r>
              <a:rPr lang="en-US" sz="1100" dirty="0" err="1"/>
              <a:t>Ikas</a:t>
            </a:r>
            <a:r>
              <a:rPr lang="en-US" sz="1100" dirty="0"/>
              <a:t>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E67845F-F5F6-643F-BA01-66B53957D072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1648228" y="1875023"/>
            <a:ext cx="1803041" cy="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A8E099D-FF9F-2EAA-436A-9FCD1644421A}"/>
              </a:ext>
            </a:extLst>
          </p:cNvPr>
          <p:cNvSpPr/>
          <p:nvPr/>
        </p:nvSpPr>
        <p:spPr>
          <a:xfrm>
            <a:off x="1846335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1. Look Up </a:t>
            </a:r>
            <a:r>
              <a:rPr lang="en-US" sz="1100" dirty="0" err="1"/>
              <a:t>Kontrak</a:t>
            </a:r>
            <a:r>
              <a:rPr lang="en-US" sz="1100" dirty="0"/>
              <a:t> Vendor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555A2C-2CAE-E231-3206-5F5ED039A950}"/>
              </a:ext>
            </a:extLst>
          </p:cNvPr>
          <p:cNvSpPr/>
          <p:nvPr/>
        </p:nvSpPr>
        <p:spPr>
          <a:xfrm>
            <a:off x="3039978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2. </a:t>
            </a:r>
            <a:r>
              <a:rPr lang="en-US" sz="1100" dirty="0" err="1"/>
              <a:t>Perhitungan</a:t>
            </a:r>
            <a:r>
              <a:rPr lang="en-US" sz="1100" dirty="0"/>
              <a:t> SLA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3EA437-E969-FEAA-80E1-D7DD988E1207}"/>
              </a:ext>
            </a:extLst>
          </p:cNvPr>
          <p:cNvSpPr/>
          <p:nvPr/>
        </p:nvSpPr>
        <p:spPr>
          <a:xfrm>
            <a:off x="4233621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3. </a:t>
            </a:r>
            <a:r>
              <a:rPr lang="en-US" sz="1100" dirty="0" err="1"/>
              <a:t>Validasi</a:t>
            </a:r>
            <a:r>
              <a:rPr lang="en-US" sz="1100" dirty="0"/>
              <a:t> Instalment &amp; Replacement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A90BE8E-8F0A-D7EF-F9FC-BBA94D3B511A}"/>
              </a:ext>
            </a:extLst>
          </p:cNvPr>
          <p:cNvSpPr/>
          <p:nvPr/>
        </p:nvSpPr>
        <p:spPr>
          <a:xfrm>
            <a:off x="5440444" y="2452224"/>
            <a:ext cx="1109204" cy="540780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4. </a:t>
            </a:r>
            <a:r>
              <a:rPr lang="en-US" sz="1100" dirty="0" err="1"/>
              <a:t>Validasi</a:t>
            </a:r>
            <a:r>
              <a:rPr lang="en-US" sz="1100" dirty="0"/>
              <a:t> PM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7EDFD782-E3A0-534A-2837-15AB769509AC}"/>
              </a:ext>
            </a:extLst>
          </p:cNvPr>
          <p:cNvCxnSpPr>
            <a:stCxn id="12" idx="2"/>
            <a:endCxn id="14" idx="0"/>
          </p:cNvCxnSpPr>
          <p:nvPr/>
        </p:nvCxnSpPr>
        <p:spPr>
          <a:xfrm rot="5400000">
            <a:off x="3129331" y="1432373"/>
            <a:ext cx="291458" cy="174824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C85A904-3858-20EF-0508-D981E5311B14}"/>
              </a:ext>
            </a:extLst>
          </p:cNvPr>
          <p:cNvCxnSpPr>
            <a:cxnSpLocks/>
            <a:stCxn id="12" idx="2"/>
            <a:endCxn id="15" idx="0"/>
          </p:cNvCxnSpPr>
          <p:nvPr/>
        </p:nvCxnSpPr>
        <p:spPr>
          <a:xfrm rot="5400000">
            <a:off x="3726152" y="2029194"/>
            <a:ext cx="291458" cy="55460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EC861FB2-0688-C317-E325-FD20FBAFAE09}"/>
              </a:ext>
            </a:extLst>
          </p:cNvPr>
          <p:cNvCxnSpPr>
            <a:stCxn id="12" idx="2"/>
            <a:endCxn id="16" idx="0"/>
          </p:cNvCxnSpPr>
          <p:nvPr/>
        </p:nvCxnSpPr>
        <p:spPr>
          <a:xfrm rot="16200000" flipH="1">
            <a:off x="4322973" y="1986974"/>
            <a:ext cx="291458" cy="63904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8BB0C8A4-572F-73CE-2E76-3480A8DA9AF9}"/>
              </a:ext>
            </a:extLst>
          </p:cNvPr>
          <p:cNvCxnSpPr>
            <a:stCxn id="12" idx="2"/>
            <a:endCxn id="17" idx="0"/>
          </p:cNvCxnSpPr>
          <p:nvPr/>
        </p:nvCxnSpPr>
        <p:spPr>
          <a:xfrm rot="16200000" flipH="1">
            <a:off x="4926385" y="1383563"/>
            <a:ext cx="291458" cy="184586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5F0F158-76D7-FFD1-CAE5-2D4FBC7158F6}"/>
              </a:ext>
            </a:extLst>
          </p:cNvPr>
          <p:cNvSpPr/>
          <p:nvPr/>
        </p:nvSpPr>
        <p:spPr>
          <a:xfrm>
            <a:off x="3451269" y="3318988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Hasil Data </a:t>
            </a:r>
            <a:r>
              <a:rPr lang="en-US" sz="1100" dirty="0" err="1"/>
              <a:t>Rekon</a:t>
            </a:r>
            <a:endParaRPr lang="en-US" sz="1100" dirty="0"/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9BA30F52-15CF-87EE-D1C4-2DD1C5254DA0}"/>
              </a:ext>
            </a:extLst>
          </p:cNvPr>
          <p:cNvCxnSpPr>
            <a:stCxn id="14" idx="2"/>
            <a:endCxn id="22" idx="0"/>
          </p:cNvCxnSpPr>
          <p:nvPr/>
        </p:nvCxnSpPr>
        <p:spPr>
          <a:xfrm rot="16200000" flipH="1">
            <a:off x="3112067" y="2281873"/>
            <a:ext cx="325984" cy="174824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219F0CC7-739A-02B2-CA3C-192EDD4C6927}"/>
              </a:ext>
            </a:extLst>
          </p:cNvPr>
          <p:cNvCxnSpPr>
            <a:stCxn id="15" idx="2"/>
            <a:endCxn id="22" idx="0"/>
          </p:cNvCxnSpPr>
          <p:nvPr/>
        </p:nvCxnSpPr>
        <p:spPr>
          <a:xfrm rot="16200000" flipH="1">
            <a:off x="3708889" y="2878695"/>
            <a:ext cx="325984" cy="554602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5EA02F0B-81B9-8A2E-1514-8622926A7D64}"/>
              </a:ext>
            </a:extLst>
          </p:cNvPr>
          <p:cNvCxnSpPr>
            <a:stCxn id="16" idx="2"/>
            <a:endCxn id="22" idx="0"/>
          </p:cNvCxnSpPr>
          <p:nvPr/>
        </p:nvCxnSpPr>
        <p:spPr>
          <a:xfrm rot="5400000">
            <a:off x="4305711" y="2836476"/>
            <a:ext cx="325984" cy="63904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665213EB-16D5-78AD-AEF7-7CDD2480F1AE}"/>
              </a:ext>
            </a:extLst>
          </p:cNvPr>
          <p:cNvCxnSpPr>
            <a:stCxn id="17" idx="2"/>
            <a:endCxn id="22" idx="0"/>
          </p:cNvCxnSpPr>
          <p:nvPr/>
        </p:nvCxnSpPr>
        <p:spPr>
          <a:xfrm rot="5400000">
            <a:off x="4909122" y="2233064"/>
            <a:ext cx="325984" cy="184586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D64BC11-E469-1B6A-FB2C-9A48A8945DDB}"/>
              </a:ext>
            </a:extLst>
          </p:cNvPr>
          <p:cNvSpPr/>
          <p:nvPr/>
        </p:nvSpPr>
        <p:spPr>
          <a:xfrm>
            <a:off x="7692093" y="3313734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Data </a:t>
            </a:r>
            <a:r>
              <a:rPr lang="en-US" sz="1100" dirty="0" err="1"/>
              <a:t>Rekon</a:t>
            </a:r>
            <a:br>
              <a:rPr lang="en-US" sz="1100" dirty="0"/>
            </a:br>
            <a:r>
              <a:rPr lang="en-US" sz="1100" dirty="0"/>
              <a:t>(Vendor)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6E158B0-496B-58F9-7650-75B412A1F951}"/>
              </a:ext>
            </a:extLst>
          </p:cNvPr>
          <p:cNvSpPr txBox="1"/>
          <p:nvPr/>
        </p:nvSpPr>
        <p:spPr>
          <a:xfrm>
            <a:off x="5083453" y="3247995"/>
            <a:ext cx="1907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Send To Vendor</a:t>
            </a:r>
          </a:p>
          <a:p>
            <a:pPr algn="ctr"/>
            <a:r>
              <a:rPr lang="en-US" sz="1000" i="1" dirty="0"/>
              <a:t>By Spreadsheet via Email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322D41F-BF20-6FEE-A17E-03855D96573C}"/>
              </a:ext>
            </a:extLst>
          </p:cNvPr>
          <p:cNvCxnSpPr>
            <a:stCxn id="22" idx="3"/>
            <a:endCxn id="27" idx="1"/>
          </p:cNvCxnSpPr>
          <p:nvPr/>
        </p:nvCxnSpPr>
        <p:spPr>
          <a:xfrm flipV="1">
            <a:off x="4847094" y="3599476"/>
            <a:ext cx="2844999" cy="52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157D4DF-9E02-613D-FD60-BD8A2C932F1F}"/>
              </a:ext>
            </a:extLst>
          </p:cNvPr>
          <p:cNvSpPr txBox="1"/>
          <p:nvPr/>
        </p:nvSpPr>
        <p:spPr>
          <a:xfrm>
            <a:off x="4091150" y="3950985"/>
            <a:ext cx="1349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Vendor </a:t>
            </a:r>
            <a:r>
              <a:rPr lang="en-US" sz="1000" i="1" dirty="0" err="1"/>
              <a:t>melakukan</a:t>
            </a:r>
            <a:r>
              <a:rPr lang="en-US" sz="1000" i="1" dirty="0"/>
              <a:t> </a:t>
            </a:r>
            <a:r>
              <a:rPr lang="en-US" sz="1000" i="1" dirty="0" err="1"/>
              <a:t>sanggahan</a:t>
            </a:r>
            <a:endParaRPr lang="en-US" sz="1000" i="1" dirty="0"/>
          </a:p>
        </p:txBody>
      </p:sp>
      <p:sp>
        <p:nvSpPr>
          <p:cNvPr id="31" name="Diamond 30">
            <a:extLst>
              <a:ext uri="{FF2B5EF4-FFF2-40B4-BE49-F238E27FC236}">
                <a16:creationId xmlns:a16="http://schemas.microsoft.com/office/drawing/2014/main" id="{925F64C5-08E4-EF45-4C5E-D08236521547}"/>
              </a:ext>
            </a:extLst>
          </p:cNvPr>
          <p:cNvSpPr/>
          <p:nvPr/>
        </p:nvSpPr>
        <p:spPr>
          <a:xfrm>
            <a:off x="3405535" y="4217745"/>
            <a:ext cx="1487292" cy="871931"/>
          </a:xfrm>
          <a:prstGeom prst="diamon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Hasil Feedback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86E277D2-E8DE-EB1B-72CD-1C2EFDEA9450}"/>
              </a:ext>
            </a:extLst>
          </p:cNvPr>
          <p:cNvCxnSpPr>
            <a:stCxn id="27" idx="2"/>
            <a:endCxn id="31" idx="3"/>
          </p:cNvCxnSpPr>
          <p:nvPr/>
        </p:nvCxnSpPr>
        <p:spPr>
          <a:xfrm rot="5400000">
            <a:off x="6257170" y="2520875"/>
            <a:ext cx="768494" cy="349717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AA87B70-6FED-D2CF-2389-A0D52DBD3531}"/>
              </a:ext>
            </a:extLst>
          </p:cNvPr>
          <p:cNvCxnSpPr>
            <a:stCxn id="31" idx="0"/>
            <a:endCxn id="22" idx="2"/>
          </p:cNvCxnSpPr>
          <p:nvPr/>
        </p:nvCxnSpPr>
        <p:spPr>
          <a:xfrm flipV="1">
            <a:off x="4149181" y="3890471"/>
            <a:ext cx="1" cy="3272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6CF94734-9D65-3830-7D71-DAD3CA0CE186}"/>
              </a:ext>
            </a:extLst>
          </p:cNvPr>
          <p:cNvSpPr/>
          <p:nvPr/>
        </p:nvSpPr>
        <p:spPr>
          <a:xfrm>
            <a:off x="9869582" y="5070907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Validasi</a:t>
            </a:r>
            <a:r>
              <a:rPr lang="en-US" sz="1100" dirty="0"/>
              <a:t> Hasil </a:t>
            </a:r>
            <a:r>
              <a:rPr lang="en-US" sz="1100" dirty="0" err="1"/>
              <a:t>Rekon</a:t>
            </a:r>
            <a:endParaRPr lang="en-US" sz="1100" dirty="0"/>
          </a:p>
          <a:p>
            <a:pPr algn="ctr"/>
            <a:r>
              <a:rPr lang="en-US" sz="1100" dirty="0"/>
              <a:t>(Mandiri)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BAAE04-BB8A-8783-C571-2FD2944A28A8}"/>
              </a:ext>
            </a:extLst>
          </p:cNvPr>
          <p:cNvSpPr txBox="1"/>
          <p:nvPr/>
        </p:nvSpPr>
        <p:spPr>
          <a:xfrm>
            <a:off x="4102623" y="4959355"/>
            <a:ext cx="3327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MTI </a:t>
            </a:r>
            <a:r>
              <a:rPr lang="en-US" sz="1000" i="1" dirty="0" err="1"/>
              <a:t>Kirim</a:t>
            </a:r>
            <a:r>
              <a:rPr lang="en-US" sz="1000" i="1" dirty="0"/>
              <a:t> Data </a:t>
            </a:r>
            <a:r>
              <a:rPr lang="en-US" sz="1000" i="1" dirty="0" err="1"/>
              <a:t>Tagihan</a:t>
            </a:r>
            <a:r>
              <a:rPr lang="en-US" sz="1000" i="1" dirty="0"/>
              <a:t> </a:t>
            </a:r>
            <a:r>
              <a:rPr lang="en-US" sz="1000" i="1" dirty="0" err="1"/>
              <a:t>ke</a:t>
            </a:r>
            <a:r>
              <a:rPr lang="en-US" sz="1000" i="1" dirty="0"/>
              <a:t> Tim REO </a:t>
            </a:r>
            <a:r>
              <a:rPr lang="en-US" sz="1000" i="1" dirty="0" err="1"/>
              <a:t>Mandiri</a:t>
            </a:r>
            <a:br>
              <a:rPr lang="en-US" sz="1000" i="1" dirty="0"/>
            </a:br>
            <a:r>
              <a:rPr lang="en-US" sz="1000" i="1" dirty="0"/>
              <a:t>Tim REO </a:t>
            </a:r>
            <a:r>
              <a:rPr lang="en-US" sz="1000" i="1" dirty="0" err="1"/>
              <a:t>Mandiri</a:t>
            </a:r>
            <a:r>
              <a:rPr lang="en-US" sz="1000" i="1" dirty="0"/>
              <a:t> </a:t>
            </a:r>
            <a:r>
              <a:rPr lang="en-US" sz="1000" i="1" dirty="0" err="1"/>
              <a:t>memberikan</a:t>
            </a:r>
            <a:r>
              <a:rPr lang="en-US" sz="1000" i="1" dirty="0"/>
              <a:t> Feedback </a:t>
            </a:r>
            <a:r>
              <a:rPr lang="en-US" sz="1000" i="1" dirty="0" err="1"/>
              <a:t>ke</a:t>
            </a:r>
            <a:r>
              <a:rPr lang="en-US" sz="1000" i="1" dirty="0"/>
              <a:t> MTI</a:t>
            </a:r>
          </a:p>
        </p:txBody>
      </p: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83505D45-2ED7-6A18-91B4-A34D0CC2A68A}"/>
              </a:ext>
            </a:extLst>
          </p:cNvPr>
          <p:cNvCxnSpPr>
            <a:cxnSpLocks/>
            <a:stCxn id="31" idx="2"/>
            <a:endCxn id="34" idx="1"/>
          </p:cNvCxnSpPr>
          <p:nvPr/>
        </p:nvCxnSpPr>
        <p:spPr>
          <a:xfrm rot="16200000" flipH="1">
            <a:off x="6875895" y="2362961"/>
            <a:ext cx="266973" cy="5720401"/>
          </a:xfrm>
          <a:prstGeom prst="bentConnector2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8491EE1A-8FD3-E0B8-6861-DC843B4A24BE}"/>
              </a:ext>
            </a:extLst>
          </p:cNvPr>
          <p:cNvSpPr/>
          <p:nvPr/>
        </p:nvSpPr>
        <p:spPr>
          <a:xfrm>
            <a:off x="3451269" y="5545248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MTI </a:t>
            </a:r>
            <a:r>
              <a:rPr lang="en-US" sz="1100" dirty="0" err="1"/>
              <a:t>Membuat</a:t>
            </a:r>
            <a:endParaRPr lang="en-US" sz="1100" dirty="0"/>
          </a:p>
          <a:p>
            <a:pPr algn="ctr"/>
            <a:r>
              <a:rPr lang="en-US" sz="1100" dirty="0" err="1"/>
              <a:t>Berita</a:t>
            </a:r>
            <a:r>
              <a:rPr lang="en-US" sz="1100" dirty="0"/>
              <a:t> Acara</a:t>
            </a:r>
          </a:p>
        </p:txBody>
      </p: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A8894C8B-9F28-001A-AA71-618596A205F9}"/>
              </a:ext>
            </a:extLst>
          </p:cNvPr>
          <p:cNvCxnSpPr>
            <a:stCxn id="31" idx="1"/>
            <a:endCxn id="37" idx="1"/>
          </p:cNvCxnSpPr>
          <p:nvPr/>
        </p:nvCxnSpPr>
        <p:spPr>
          <a:xfrm rot="10800000" flipH="1" flipV="1">
            <a:off x="3405535" y="4653710"/>
            <a:ext cx="45734" cy="1177279"/>
          </a:xfrm>
          <a:prstGeom prst="bentConnector3">
            <a:avLst>
              <a:gd name="adj1" fmla="val -49984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1A1FBE3-BC82-96E3-BC8D-5C5F975F45CB}"/>
              </a:ext>
            </a:extLst>
          </p:cNvPr>
          <p:cNvSpPr txBox="1"/>
          <p:nvPr/>
        </p:nvSpPr>
        <p:spPr>
          <a:xfrm>
            <a:off x="1881659" y="5198333"/>
            <a:ext cx="13492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/>
              <a:t>Feedback </a:t>
            </a:r>
            <a:r>
              <a:rPr lang="en-US" sz="1000" i="1" dirty="0" err="1"/>
              <a:t>dr</a:t>
            </a:r>
            <a:r>
              <a:rPr lang="en-US" sz="1000" i="1" dirty="0"/>
              <a:t> </a:t>
            </a:r>
            <a:r>
              <a:rPr lang="en-US" sz="1000" i="1" dirty="0" err="1"/>
              <a:t>Mandiri</a:t>
            </a:r>
            <a:r>
              <a:rPr lang="en-US" sz="1000" i="1" dirty="0"/>
              <a:t> Approve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AC976DA-60B8-DE26-31B1-CD4F9FEFCD62}"/>
              </a:ext>
            </a:extLst>
          </p:cNvPr>
          <p:cNvSpPr/>
          <p:nvPr/>
        </p:nvSpPr>
        <p:spPr>
          <a:xfrm>
            <a:off x="7681681" y="5566828"/>
            <a:ext cx="1395825" cy="57148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Vendor </a:t>
            </a:r>
            <a:r>
              <a:rPr lang="en-US" sz="1100" dirty="0" err="1"/>
              <a:t>Sirkuler</a:t>
            </a:r>
            <a:r>
              <a:rPr lang="en-US" sz="1100" dirty="0"/>
              <a:t> BA </a:t>
            </a:r>
            <a:r>
              <a:rPr lang="en-US" sz="1100" dirty="0" err="1"/>
              <a:t>dari</a:t>
            </a:r>
            <a:r>
              <a:rPr lang="en-US" sz="1100" dirty="0"/>
              <a:t> MTI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8F340A2-96DB-3007-58EE-CA23A4F3C7FA}"/>
              </a:ext>
            </a:extLst>
          </p:cNvPr>
          <p:cNvCxnSpPr>
            <a:stCxn id="37" idx="3"/>
            <a:endCxn id="40" idx="1"/>
          </p:cNvCxnSpPr>
          <p:nvPr/>
        </p:nvCxnSpPr>
        <p:spPr>
          <a:xfrm>
            <a:off x="4847094" y="5830990"/>
            <a:ext cx="2834587" cy="215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163BF5C7-7932-4C13-5AB2-38E3B878BC2D}"/>
              </a:ext>
            </a:extLst>
          </p:cNvPr>
          <p:cNvSpPr/>
          <p:nvPr/>
        </p:nvSpPr>
        <p:spPr>
          <a:xfrm>
            <a:off x="8193855" y="6336364"/>
            <a:ext cx="371475" cy="35431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DA7690C-A988-8DD8-3A5E-F90564ACA12F}"/>
              </a:ext>
            </a:extLst>
          </p:cNvPr>
          <p:cNvCxnSpPr>
            <a:cxnSpLocks/>
            <a:stCxn id="40" idx="2"/>
            <a:endCxn id="46" idx="0"/>
          </p:cNvCxnSpPr>
          <p:nvPr/>
        </p:nvCxnSpPr>
        <p:spPr>
          <a:xfrm flipH="1">
            <a:off x="8379593" y="6138311"/>
            <a:ext cx="1" cy="1980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303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8368" y="425277"/>
            <a:ext cx="8745039" cy="359867"/>
          </a:xfrm>
        </p:spPr>
        <p:txBody>
          <a:bodyPr/>
          <a:lstStyle/>
          <a:p>
            <a:r>
              <a:rPr lang="en-US" dirty="0" err="1"/>
              <a:t>Rekon</a:t>
            </a:r>
            <a:r>
              <a:rPr lang="en-US" dirty="0"/>
              <a:t> Vendor – Bank </a:t>
            </a:r>
            <a:r>
              <a:rPr lang="en-US" dirty="0" err="1"/>
              <a:t>Mandiri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54A7FE-524D-C4DA-6CD4-FC8E1BB445F7}"/>
              </a:ext>
            </a:extLst>
          </p:cNvPr>
          <p:cNvSpPr/>
          <p:nvPr/>
        </p:nvSpPr>
        <p:spPr>
          <a:xfrm>
            <a:off x="154156" y="986648"/>
            <a:ext cx="4675020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A076ADD-5C9F-E7A6-CA97-1BC5678CEAB6}"/>
              </a:ext>
            </a:extLst>
          </p:cNvPr>
          <p:cNvSpPr/>
          <p:nvPr/>
        </p:nvSpPr>
        <p:spPr>
          <a:xfrm>
            <a:off x="164702" y="996365"/>
            <a:ext cx="4675020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TEAM REKON MTI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D1219B1-F8E8-8B21-4B70-709DA7614126}"/>
              </a:ext>
            </a:extLst>
          </p:cNvPr>
          <p:cNvSpPr/>
          <p:nvPr/>
        </p:nvSpPr>
        <p:spPr>
          <a:xfrm>
            <a:off x="4957714" y="986648"/>
            <a:ext cx="228216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1E81061-3489-BC30-10EB-B24BBAA0A66E}"/>
              </a:ext>
            </a:extLst>
          </p:cNvPr>
          <p:cNvSpPr/>
          <p:nvPr/>
        </p:nvSpPr>
        <p:spPr>
          <a:xfrm>
            <a:off x="4957714" y="996365"/>
            <a:ext cx="228216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VENDOR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ECEBB9A-1943-CD03-4C77-4814D339B217}"/>
              </a:ext>
            </a:extLst>
          </p:cNvPr>
          <p:cNvSpPr/>
          <p:nvPr/>
        </p:nvSpPr>
        <p:spPr>
          <a:xfrm>
            <a:off x="7368417" y="986648"/>
            <a:ext cx="228216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0C51D82-E35F-2E76-6058-B33318CAE5DD}"/>
              </a:ext>
            </a:extLst>
          </p:cNvPr>
          <p:cNvSpPr/>
          <p:nvPr/>
        </p:nvSpPr>
        <p:spPr>
          <a:xfrm>
            <a:off x="7368417" y="996365"/>
            <a:ext cx="228216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MANDIRI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548FA98-F36B-517F-E978-F0E38ACD19B4}"/>
              </a:ext>
            </a:extLst>
          </p:cNvPr>
          <p:cNvSpPr/>
          <p:nvPr/>
        </p:nvSpPr>
        <p:spPr>
          <a:xfrm>
            <a:off x="9779120" y="996365"/>
            <a:ext cx="2282165" cy="5737805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F38F4DD-F499-8EA7-C472-59E448DA15B1}"/>
              </a:ext>
            </a:extLst>
          </p:cNvPr>
          <p:cNvSpPr/>
          <p:nvPr/>
        </p:nvSpPr>
        <p:spPr>
          <a:xfrm>
            <a:off x="9779120" y="1006082"/>
            <a:ext cx="2282165" cy="4769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MANDIRI LOKET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679A11B-97C5-A682-6185-0A409EF5EEF1}"/>
              </a:ext>
            </a:extLst>
          </p:cNvPr>
          <p:cNvSpPr/>
          <p:nvPr/>
        </p:nvSpPr>
        <p:spPr>
          <a:xfrm>
            <a:off x="5910262" y="1539980"/>
            <a:ext cx="371475" cy="354317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040F907-46EC-3977-A795-9671797D8E8B}"/>
              </a:ext>
            </a:extLst>
          </p:cNvPr>
          <p:cNvSpPr/>
          <p:nvPr/>
        </p:nvSpPr>
        <p:spPr>
          <a:xfrm>
            <a:off x="5375568" y="2199503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indent="0" algn="ctr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100" kern="1200" dirty="0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Vendor </a:t>
            </a:r>
            <a:r>
              <a:rPr lang="en-US" sz="1100" kern="1200" dirty="0" err="1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menyerahkan</a:t>
            </a:r>
            <a:r>
              <a:rPr lang="en-US" sz="1100" kern="1200" dirty="0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Billing </a:t>
            </a:r>
            <a:r>
              <a:rPr lang="en-US" sz="1100" kern="1200" dirty="0" err="1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Tagihan</a:t>
            </a:r>
            <a:r>
              <a:rPr lang="en-US" sz="1100" kern="1200" dirty="0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, BAST, dan LPB </a:t>
            </a:r>
            <a:r>
              <a:rPr lang="en-US" sz="1100" kern="1200" dirty="0" err="1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ke</a:t>
            </a:r>
            <a:r>
              <a:rPr lang="en-US" sz="1100" kern="1200" dirty="0">
                <a:solidFill>
                  <a:srgbClr val="02273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TIM REO</a:t>
            </a:r>
            <a:endParaRPr lang="en-US" sz="1100" dirty="0">
              <a:effectLst/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DB1994D3-A609-4CFE-0021-5F8D3A9DF319}"/>
              </a:ext>
            </a:extLst>
          </p:cNvPr>
          <p:cNvCxnSpPr>
            <a:cxnSpLocks/>
            <a:stCxn id="62" idx="4"/>
            <a:endCxn id="63" idx="0"/>
          </p:cNvCxnSpPr>
          <p:nvPr/>
        </p:nvCxnSpPr>
        <p:spPr>
          <a:xfrm>
            <a:off x="6096000" y="1894297"/>
            <a:ext cx="0" cy="3052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84F5F991-6567-2B97-A5A5-D9E2B0CA3ECC}"/>
              </a:ext>
            </a:extLst>
          </p:cNvPr>
          <p:cNvSpPr/>
          <p:nvPr/>
        </p:nvSpPr>
        <p:spPr>
          <a:xfrm>
            <a:off x="7789067" y="2199503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 REO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melakukan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pengecekan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dan approval Billing, BAST, LPB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C3489ACC-4FAC-4D30-0731-1FEFC05842FC}"/>
              </a:ext>
            </a:extLst>
          </p:cNvPr>
          <p:cNvCxnSpPr>
            <a:stCxn id="63" idx="3"/>
            <a:endCxn id="69" idx="1"/>
          </p:cNvCxnSpPr>
          <p:nvPr/>
        </p:nvCxnSpPr>
        <p:spPr>
          <a:xfrm>
            <a:off x="6816432" y="2532955"/>
            <a:ext cx="9726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12760028-4628-43E1-2138-5EA05FB4B509}"/>
              </a:ext>
            </a:extLst>
          </p:cNvPr>
          <p:cNvSpPr/>
          <p:nvPr/>
        </p:nvSpPr>
        <p:spPr>
          <a:xfrm>
            <a:off x="7789067" y="3162767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Approval - 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 TBRS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B42F02D-52C5-3959-DBC9-4EFF146A3AD2}"/>
              </a:ext>
            </a:extLst>
          </p:cNvPr>
          <p:cNvCxnSpPr>
            <a:endCxn id="72" idx="0"/>
          </p:cNvCxnSpPr>
          <p:nvPr/>
        </p:nvCxnSpPr>
        <p:spPr>
          <a:xfrm>
            <a:off x="8509499" y="2704481"/>
            <a:ext cx="0" cy="4582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E1B19C6E-0C4B-EBE5-5112-7527E835AF62}"/>
              </a:ext>
            </a:extLst>
          </p:cNvPr>
          <p:cNvSpPr/>
          <p:nvPr/>
        </p:nvSpPr>
        <p:spPr>
          <a:xfrm>
            <a:off x="7789067" y="4202231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1100" dirty="0">
                <a:solidFill>
                  <a:srgbClr val="022730"/>
                </a:solidFill>
                <a:latin typeface="Calibri" panose="020F0502020204030204"/>
              </a:rPr>
              <a:t>Approval - 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 SPC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EAA8E26-4B6F-AF5A-2525-6C6C68AFCB9E}"/>
              </a:ext>
            </a:extLst>
          </p:cNvPr>
          <p:cNvCxnSpPr>
            <a:endCxn id="75" idx="0"/>
          </p:cNvCxnSpPr>
          <p:nvPr/>
        </p:nvCxnSpPr>
        <p:spPr>
          <a:xfrm>
            <a:off x="8509499" y="3743945"/>
            <a:ext cx="0" cy="4582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12B14BFC-B88A-BBDC-8C46-8BE1DC0F7E85}"/>
              </a:ext>
            </a:extLst>
          </p:cNvPr>
          <p:cNvSpPr/>
          <p:nvPr/>
        </p:nvSpPr>
        <p:spPr>
          <a:xfrm>
            <a:off x="10199770" y="4994515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Proses Invoice dan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Pembayaran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53D852BD-BA2F-600A-3309-C222738AD244}"/>
              </a:ext>
            </a:extLst>
          </p:cNvPr>
          <p:cNvCxnSpPr>
            <a:cxnSpLocks/>
            <a:stCxn id="75" idx="2"/>
            <a:endCxn id="78" idx="1"/>
          </p:cNvCxnSpPr>
          <p:nvPr/>
        </p:nvCxnSpPr>
        <p:spPr>
          <a:xfrm rot="16200000" flipH="1">
            <a:off x="9125218" y="4253414"/>
            <a:ext cx="458833" cy="169027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4654F1C2-F8B1-EDDD-815A-2A01CBD0EE11}"/>
              </a:ext>
            </a:extLst>
          </p:cNvPr>
          <p:cNvSpPr/>
          <p:nvPr/>
        </p:nvSpPr>
        <p:spPr>
          <a:xfrm>
            <a:off x="10199770" y="5924716"/>
            <a:ext cx="1440864" cy="666903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Pembayaran</a:t>
            </a:r>
            <a:r>
              <a:rPr kumimoji="0" lang="en-US" sz="1100" i="0" u="none" strike="noStrike" kern="1200" cap="none" spc="0" normalizeH="0" baseline="0" noProof="0" dirty="0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100" i="0" u="none" strike="noStrike" kern="1200" cap="none" spc="0" normalizeH="0" baseline="0" noProof="0" dirty="0" err="1">
                <a:ln>
                  <a:noFill/>
                </a:ln>
                <a:solidFill>
                  <a:srgbClr val="02273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Selesai</a:t>
            </a:r>
            <a:endParaRPr kumimoji="0" lang="en-US" sz="1100" i="0" u="none" strike="noStrike" kern="1200" cap="none" spc="0" normalizeH="0" baseline="0" noProof="0" dirty="0">
              <a:ln>
                <a:noFill/>
              </a:ln>
              <a:solidFill>
                <a:srgbClr val="02273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8068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1324</Words>
  <Application>Microsoft Office PowerPoint</Application>
  <PresentationFormat>Widescreen</PresentationFormat>
  <Paragraphs>242</Paragraphs>
  <Slides>12</Slides>
  <Notes>1</Notes>
  <HiddenSlides>5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Rekon Vendor – Bank Mandiri</vt:lpstr>
      <vt:lpstr>Rekon Vendor – Bank Mandiri</vt:lpstr>
      <vt:lpstr>Rekon Vendor – MTI</vt:lpstr>
      <vt:lpstr>Rekon Vendor – MTI</vt:lpstr>
      <vt:lpstr>Notes</vt:lpstr>
      <vt:lpstr>PowerPoint Presentation</vt:lpstr>
      <vt:lpstr>Rekon Vendor – Bank Mandiri</vt:lpstr>
      <vt:lpstr>Rekon Vendor – Bank Mandiri</vt:lpstr>
      <vt:lpstr>Rekon Vendor</vt:lpstr>
      <vt:lpstr>Rekon Vendor</vt:lpstr>
      <vt:lpstr>Note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bayu setiawan</dc:creator>
  <cp:lastModifiedBy>bayu setiawan</cp:lastModifiedBy>
  <cp:revision>27</cp:revision>
  <dcterms:created xsi:type="dcterms:W3CDTF">2023-04-14T03:33:29Z</dcterms:created>
  <dcterms:modified xsi:type="dcterms:W3CDTF">2023-04-28T04:16:12Z</dcterms:modified>
</cp:coreProperties>
</file>

<file path=docProps/thumbnail.jpeg>
</file>